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8"/>
  </p:notesMasterIdLst>
  <p:sldIdLst>
    <p:sldId id="256" r:id="rId2"/>
    <p:sldId id="258" r:id="rId3"/>
    <p:sldId id="259" r:id="rId4"/>
    <p:sldId id="260" r:id="rId5"/>
    <p:sldId id="261" r:id="rId6"/>
    <p:sldId id="262" r:id="rId7"/>
    <p:sldId id="299" r:id="rId8"/>
    <p:sldId id="300" r:id="rId9"/>
    <p:sldId id="301" r:id="rId10"/>
    <p:sldId id="302" r:id="rId11"/>
    <p:sldId id="303" r:id="rId12"/>
    <p:sldId id="304" r:id="rId13"/>
    <p:sldId id="269" r:id="rId14"/>
    <p:sldId id="270" r:id="rId15"/>
    <p:sldId id="305" r:id="rId16"/>
    <p:sldId id="271" r:id="rId17"/>
    <p:sldId id="272" r:id="rId18"/>
    <p:sldId id="280" r:id="rId19"/>
    <p:sldId id="281" r:id="rId20"/>
    <p:sldId id="282" r:id="rId21"/>
    <p:sldId id="283" r:id="rId22"/>
    <p:sldId id="284" r:id="rId23"/>
    <p:sldId id="285" r:id="rId24"/>
    <p:sldId id="286" r:id="rId25"/>
    <p:sldId id="287" r:id="rId26"/>
    <p:sldId id="288" r:id="rId27"/>
    <p:sldId id="289" r:id="rId28"/>
    <p:sldId id="290" r:id="rId29"/>
    <p:sldId id="291" r:id="rId30"/>
    <p:sldId id="292" r:id="rId31"/>
    <p:sldId id="293" r:id="rId32"/>
    <p:sldId id="294" r:id="rId33"/>
    <p:sldId id="295" r:id="rId34"/>
    <p:sldId id="296" r:id="rId35"/>
    <p:sldId id="297" r:id="rId36"/>
    <p:sldId id="298" r:id="rId3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6F19EDE-76B2-4048-8F3C-187DE983A9C2}" v="3" dt="2023-07-22T09:39:25.056"/>
  </p1510:revLst>
</p1510:revInfo>
</file>

<file path=ppt/tableStyles.xml><?xml version="1.0" encoding="utf-8"?>
<a:tblStyleLst xmlns:a="http://schemas.openxmlformats.org/drawingml/2006/main" def="{56824D82-8B10-468D-ABCD-F782E41BF52C}">
  <a:tblStyle styleId="{56824D82-8B10-468D-ABCD-F782E41BF52C}"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DFD"/>
          </a:solidFill>
        </a:fill>
      </a:tcStyle>
    </a:wholeTbl>
    <a:band1H>
      <a:tcTxStyle b="off" i="off"/>
      <a:tcStyle>
        <a:tcBdr/>
        <a:fill>
          <a:solidFill>
            <a:srgbClr val="CDD8FB"/>
          </a:solidFill>
        </a:fill>
      </a:tcStyle>
    </a:band1H>
    <a:band2H>
      <a:tcTxStyle b="off" i="off"/>
      <a:tcStyle>
        <a:tcBdr/>
      </a:tcStyle>
    </a:band2H>
    <a:band1V>
      <a:tcTxStyle b="off" i="off"/>
      <a:tcStyle>
        <a:tcBdr/>
        <a:fill>
          <a:solidFill>
            <a:srgbClr val="CDD8FB"/>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80" d="100"/>
          <a:sy n="80" d="100"/>
        </p:scale>
        <p:origin x="514" y="53"/>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NDADATTA BURI" userId="ab13fbaba2d96257" providerId="LiveId" clId="{D6F19EDE-76B2-4048-8F3C-187DE983A9C2}"/>
    <pc:docChg chg="custSel addSld delSld modSld">
      <pc:chgData name="NANDADATTA BURI" userId="ab13fbaba2d96257" providerId="LiveId" clId="{D6F19EDE-76B2-4048-8F3C-187DE983A9C2}" dt="2023-07-22T09:47:00.311" v="135" actId="1076"/>
      <pc:docMkLst>
        <pc:docMk/>
      </pc:docMkLst>
      <pc:sldChg chg="modSp mod">
        <pc:chgData name="NANDADATTA BURI" userId="ab13fbaba2d96257" providerId="LiveId" clId="{D6F19EDE-76B2-4048-8F3C-187DE983A9C2}" dt="2023-07-22T09:35:09.976" v="65" actId="20577"/>
        <pc:sldMkLst>
          <pc:docMk/>
          <pc:sldMk cId="0" sldId="270"/>
        </pc:sldMkLst>
        <pc:spChg chg="mod">
          <ac:chgData name="NANDADATTA BURI" userId="ab13fbaba2d96257" providerId="LiveId" clId="{D6F19EDE-76B2-4048-8F3C-187DE983A9C2}" dt="2023-07-22T09:35:09.976" v="65" actId="20577"/>
          <ac:spMkLst>
            <pc:docMk/>
            <pc:sldMk cId="0" sldId="270"/>
            <ac:spMk id="161" creationId="{00000000-0000-0000-0000-000000000000}"/>
          </ac:spMkLst>
        </pc:spChg>
      </pc:sldChg>
      <pc:sldChg chg="modSp mod">
        <pc:chgData name="NANDADATTA BURI" userId="ab13fbaba2d96257" providerId="LiveId" clId="{D6F19EDE-76B2-4048-8F3C-187DE983A9C2}" dt="2023-07-22T05:45:26.643" v="17" actId="113"/>
        <pc:sldMkLst>
          <pc:docMk/>
          <pc:sldMk cId="0" sldId="284"/>
        </pc:sldMkLst>
        <pc:spChg chg="mod">
          <ac:chgData name="NANDADATTA BURI" userId="ab13fbaba2d96257" providerId="LiveId" clId="{D6F19EDE-76B2-4048-8F3C-187DE983A9C2}" dt="2023-07-22T05:45:26.643" v="17" actId="113"/>
          <ac:spMkLst>
            <pc:docMk/>
            <pc:sldMk cId="0" sldId="284"/>
            <ac:spMk id="236" creationId="{00000000-0000-0000-0000-000000000000}"/>
          </ac:spMkLst>
        </pc:spChg>
      </pc:sldChg>
      <pc:sldChg chg="addSp delSp modSp mod">
        <pc:chgData name="NANDADATTA BURI" userId="ab13fbaba2d96257" providerId="LiveId" clId="{D6F19EDE-76B2-4048-8F3C-187DE983A9C2}" dt="2023-07-22T09:39:25.037" v="116" actId="20577"/>
        <pc:sldMkLst>
          <pc:docMk/>
          <pc:sldMk cId="0" sldId="285"/>
        </pc:sldMkLst>
        <pc:spChg chg="mod">
          <ac:chgData name="NANDADATTA BURI" userId="ab13fbaba2d96257" providerId="LiveId" clId="{D6F19EDE-76B2-4048-8F3C-187DE983A9C2}" dt="2023-07-22T09:39:25.037" v="116" actId="20577"/>
          <ac:spMkLst>
            <pc:docMk/>
            <pc:sldMk cId="0" sldId="285"/>
            <ac:spMk id="242" creationId="{00000000-0000-0000-0000-000000000000}"/>
          </ac:spMkLst>
        </pc:spChg>
        <pc:picChg chg="add del">
          <ac:chgData name="NANDADATTA BURI" userId="ab13fbaba2d96257" providerId="LiveId" clId="{D6F19EDE-76B2-4048-8F3C-187DE983A9C2}" dt="2023-07-22T05:45:53.562" v="21" actId="21"/>
          <ac:picMkLst>
            <pc:docMk/>
            <pc:sldMk cId="0" sldId="285"/>
            <ac:picMk id="3" creationId="{F39DE689-296D-E9BD-A8B1-80839CE93001}"/>
          </ac:picMkLst>
        </pc:picChg>
      </pc:sldChg>
      <pc:sldChg chg="addSp modSp mod">
        <pc:chgData name="NANDADATTA BURI" userId="ab13fbaba2d96257" providerId="LiveId" clId="{D6F19EDE-76B2-4048-8F3C-187DE983A9C2}" dt="2023-07-22T09:39:01.585" v="113" actId="20577"/>
        <pc:sldMkLst>
          <pc:docMk/>
          <pc:sldMk cId="0" sldId="286"/>
        </pc:sldMkLst>
        <pc:spChg chg="mod">
          <ac:chgData name="NANDADATTA BURI" userId="ab13fbaba2d96257" providerId="LiveId" clId="{D6F19EDE-76B2-4048-8F3C-187DE983A9C2}" dt="2023-07-22T09:39:01.585" v="113" actId="20577"/>
          <ac:spMkLst>
            <pc:docMk/>
            <pc:sldMk cId="0" sldId="286"/>
            <ac:spMk id="248" creationId="{00000000-0000-0000-0000-000000000000}"/>
          </ac:spMkLst>
        </pc:spChg>
        <pc:picChg chg="add mod">
          <ac:chgData name="NANDADATTA BURI" userId="ab13fbaba2d96257" providerId="LiveId" clId="{D6F19EDE-76B2-4048-8F3C-187DE983A9C2}" dt="2023-07-22T09:38:51.677" v="104" actId="14100"/>
          <ac:picMkLst>
            <pc:docMk/>
            <pc:sldMk cId="0" sldId="286"/>
            <ac:picMk id="2" creationId="{00E81AED-22AE-EE56-33EA-7206FCA6825A}"/>
          </ac:picMkLst>
        </pc:picChg>
      </pc:sldChg>
      <pc:sldChg chg="modSp mod">
        <pc:chgData name="NANDADATTA BURI" userId="ab13fbaba2d96257" providerId="LiveId" clId="{D6F19EDE-76B2-4048-8F3C-187DE983A9C2}" dt="2023-07-22T09:42:59.385" v="122" actId="207"/>
        <pc:sldMkLst>
          <pc:docMk/>
          <pc:sldMk cId="0" sldId="292"/>
        </pc:sldMkLst>
        <pc:spChg chg="mod">
          <ac:chgData name="NANDADATTA BURI" userId="ab13fbaba2d96257" providerId="LiveId" clId="{D6F19EDE-76B2-4048-8F3C-187DE983A9C2}" dt="2023-07-22T09:42:59.385" v="122" actId="207"/>
          <ac:spMkLst>
            <pc:docMk/>
            <pc:sldMk cId="0" sldId="292"/>
            <ac:spMk id="290" creationId="{00000000-0000-0000-0000-000000000000}"/>
          </ac:spMkLst>
        </pc:spChg>
      </pc:sldChg>
      <pc:sldChg chg="modSp mod">
        <pc:chgData name="NANDADATTA BURI" userId="ab13fbaba2d96257" providerId="LiveId" clId="{D6F19EDE-76B2-4048-8F3C-187DE983A9C2}" dt="2023-07-22T09:44:07.116" v="126" actId="207"/>
        <pc:sldMkLst>
          <pc:docMk/>
          <pc:sldMk cId="0" sldId="293"/>
        </pc:sldMkLst>
        <pc:spChg chg="mod">
          <ac:chgData name="NANDADATTA BURI" userId="ab13fbaba2d96257" providerId="LiveId" clId="{D6F19EDE-76B2-4048-8F3C-187DE983A9C2}" dt="2023-07-22T09:44:07.116" v="126" actId="207"/>
          <ac:spMkLst>
            <pc:docMk/>
            <pc:sldMk cId="0" sldId="293"/>
            <ac:spMk id="297" creationId="{00000000-0000-0000-0000-000000000000}"/>
          </ac:spMkLst>
        </pc:spChg>
      </pc:sldChg>
      <pc:sldChg chg="modSp mod">
        <pc:chgData name="NANDADATTA BURI" userId="ab13fbaba2d96257" providerId="LiveId" clId="{D6F19EDE-76B2-4048-8F3C-187DE983A9C2}" dt="2023-07-22T09:47:00.311" v="135" actId="1076"/>
        <pc:sldMkLst>
          <pc:docMk/>
          <pc:sldMk cId="0" sldId="294"/>
        </pc:sldMkLst>
        <pc:spChg chg="mod">
          <ac:chgData name="NANDADATTA BURI" userId="ab13fbaba2d96257" providerId="LiveId" clId="{D6F19EDE-76B2-4048-8F3C-187DE983A9C2}" dt="2023-07-22T09:47:00.311" v="135" actId="1076"/>
          <ac:spMkLst>
            <pc:docMk/>
            <pc:sldMk cId="0" sldId="294"/>
            <ac:spMk id="304" creationId="{00000000-0000-0000-0000-000000000000}"/>
          </ac:spMkLst>
        </pc:spChg>
      </pc:sldChg>
      <pc:sldChg chg="addSp delSp modSp new mod modClrScheme chgLayout">
        <pc:chgData name="NANDADATTA BURI" userId="ab13fbaba2d96257" providerId="LiveId" clId="{D6F19EDE-76B2-4048-8F3C-187DE983A9C2}" dt="2023-07-22T09:35:43.119" v="84" actId="113"/>
        <pc:sldMkLst>
          <pc:docMk/>
          <pc:sldMk cId="44489932" sldId="305"/>
        </pc:sldMkLst>
        <pc:spChg chg="del">
          <ac:chgData name="NANDADATTA BURI" userId="ab13fbaba2d96257" providerId="LiveId" clId="{D6F19EDE-76B2-4048-8F3C-187DE983A9C2}" dt="2023-07-22T09:33:30.728" v="58" actId="700"/>
          <ac:spMkLst>
            <pc:docMk/>
            <pc:sldMk cId="44489932" sldId="305"/>
            <ac:spMk id="2" creationId="{9911CB2A-CABC-6626-6828-F23EDF80AFFA}"/>
          </ac:spMkLst>
        </pc:spChg>
        <pc:spChg chg="del">
          <ac:chgData name="NANDADATTA BURI" userId="ab13fbaba2d96257" providerId="LiveId" clId="{D6F19EDE-76B2-4048-8F3C-187DE983A9C2}" dt="2023-07-22T09:33:30.728" v="58" actId="700"/>
          <ac:spMkLst>
            <pc:docMk/>
            <pc:sldMk cId="44489932" sldId="305"/>
            <ac:spMk id="3" creationId="{360C1DA3-4461-DD6C-1F08-E12BF061E0F7}"/>
          </ac:spMkLst>
        </pc:spChg>
        <pc:spChg chg="add mod">
          <ac:chgData name="NANDADATTA BURI" userId="ab13fbaba2d96257" providerId="LiveId" clId="{D6F19EDE-76B2-4048-8F3C-187DE983A9C2}" dt="2023-07-22T09:35:43.119" v="84" actId="113"/>
          <ac:spMkLst>
            <pc:docMk/>
            <pc:sldMk cId="44489932" sldId="305"/>
            <ac:spMk id="7" creationId="{85D13167-5109-BE7C-4FFE-850BC661E116}"/>
          </ac:spMkLst>
        </pc:spChg>
        <pc:picChg chg="add mod">
          <ac:chgData name="NANDADATTA BURI" userId="ab13fbaba2d96257" providerId="LiveId" clId="{D6F19EDE-76B2-4048-8F3C-187DE983A9C2}" dt="2023-07-22T09:34:50.566" v="63" actId="1076"/>
          <ac:picMkLst>
            <pc:docMk/>
            <pc:sldMk cId="44489932" sldId="305"/>
            <ac:picMk id="5" creationId="{6BC1B698-AB12-0259-0D96-10673F69A92F}"/>
          </ac:picMkLst>
        </pc:picChg>
      </pc:sldChg>
      <pc:sldChg chg="del">
        <pc:chgData name="NANDADATTA BURI" userId="ab13fbaba2d96257" providerId="LiveId" clId="{D6F19EDE-76B2-4048-8F3C-187DE983A9C2}" dt="2023-07-22T09:33:06.121" v="53" actId="2696"/>
        <pc:sldMkLst>
          <pc:docMk/>
          <pc:sldMk cId="4207698524" sldId="305"/>
        </pc:sldMkLst>
      </pc:sldChg>
      <pc:sldChg chg="del">
        <pc:chgData name="NANDADATTA BURI" userId="ab13fbaba2d96257" providerId="LiveId" clId="{D6F19EDE-76B2-4048-8F3C-187DE983A9C2}" dt="2023-07-22T09:33:08.336" v="54" actId="2696"/>
        <pc:sldMkLst>
          <pc:docMk/>
          <pc:sldMk cId="531173974" sldId="306"/>
        </pc:sldMkLst>
      </pc:sldChg>
      <pc:sldChg chg="del">
        <pc:chgData name="NANDADATTA BURI" userId="ab13fbaba2d96257" providerId="LiveId" clId="{D6F19EDE-76B2-4048-8F3C-187DE983A9C2}" dt="2023-07-22T09:33:10.529" v="55" actId="2696"/>
        <pc:sldMkLst>
          <pc:docMk/>
          <pc:sldMk cId="1004567935" sldId="307"/>
        </pc:sldMkLst>
      </pc:sldChg>
      <pc:sldChg chg="del">
        <pc:chgData name="NANDADATTA BURI" userId="ab13fbaba2d96257" providerId="LiveId" clId="{D6F19EDE-76B2-4048-8F3C-187DE983A9C2}" dt="2023-07-22T09:33:12.770" v="56" actId="2696"/>
        <pc:sldMkLst>
          <pc:docMk/>
          <pc:sldMk cId="225117983" sldId="308"/>
        </pc:sldMkLst>
      </pc:sldChg>
    </pc:docChg>
  </pc:docChgLst>
</pc:chgInfo>
</file>

<file path=ppt/media/image1.jpg>
</file>

<file path=ppt/media/image10.pn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png>
</file>

<file path=ppt/media/image20.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0" name="Google Shape;170;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0" name="Google Shape;210;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6" name="Google Shape;216;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3" name="Google Shape;233;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5" name="Google Shape;245;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1" name="Google Shape;251;p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p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0" name="Google Shape;260;p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6" name="Google Shape;6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8" name="Google Shape;268;p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5" name="Google Shape;275;p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2" name="Google Shape;282;p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25afe20585f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25afe20585f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25afe20585f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25afe20585f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25afe20585f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25afe20585f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9" name="Google Shape;309;p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p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6" name="Google Shape;316;p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p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2" name="Google Shape;322;p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p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8" name="Google Shape;328;p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6" name="Google Shape;7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0" name="Google Shape;90;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8" name="Google Shape;9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0" name="Google Shape;150;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 name="Google Shape;164;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2"/>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12"/>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9" name="Google Shape;49;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5" name="Google Shape;15;p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6" name="Google Shape;16;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2"/>
        <p:cNvGrpSpPr/>
        <p:nvPr/>
      </p:nvGrpSpPr>
      <p:grpSpPr>
        <a:xfrm>
          <a:off x="0" y="0"/>
          <a:ext cx="0" cy="0"/>
          <a:chOff x="0" y="0"/>
          <a:chExt cx="0" cy="0"/>
        </a:xfrm>
      </p:grpSpPr>
      <p:sp>
        <p:nvSpPr>
          <p:cNvPr id="23" name="Google Shape;23;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6" name="Google Shape;26;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9" name="Google Shape;29;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8"/>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2" name="Google Shape;32;p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3" name="Google Shape;33;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9"/>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6" name="Google Shape;36;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1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10"/>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0" name="Google Shape;40;p10"/>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1" name="Google Shape;41;p10"/>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2" name="Google Shape;42;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1"/>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5" name="Google Shape;45;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hyperlink" Target="http://www.havells.com/"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havells.com/"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9.jpg"/><Relationship Id="rId4" Type="http://schemas.openxmlformats.org/officeDocument/2006/relationships/hyperlink" Target="https://havells.com/en/consumer.html"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statusbrew.com/insights/social-media-holiday-calendar/"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hyperlink" Target="https://havells--products.blogspot.com/"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hyperlink" Target="https://youtu.be/cJgcU9vFM_E"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13.jpg"/><Relationship Id="rId4" Type="http://schemas.openxmlformats.org/officeDocument/2006/relationships/image" Target="../media/image12.jpg"/></Relationships>
</file>

<file path=ppt/slides/_rels/slide26.xml.rels><?xml version="1.0" encoding="UTF-8" standalone="yes"?>
<Relationships xmlns="http://schemas.openxmlformats.org/package/2006/relationships"><Relationship Id="rId3" Type="http://schemas.openxmlformats.org/officeDocument/2006/relationships/hyperlink" Target="https://drive.google.com/file/d/1Ro5GspJNRaBPWFLcu4NBXQamKywJimwa/view?usp=sharing"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www.instagram.com/p/Cur1ASRJJTG/?hl=en"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www.instagram.com/p/CuHOZK1oyi3/?hl=en"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www.cgglobal.com/"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hyperlink" Target="https://www.bajajelectricals.com/" TargetMode="External"/><Relationship Id="rId4" Type="http://schemas.openxmlformats.org/officeDocument/2006/relationships/hyperlink" Target="https://www.exideindustries.com/"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p:nvPr/>
        </p:nvSpPr>
        <p:spPr>
          <a:xfrm>
            <a:off x="674200" y="739306"/>
            <a:ext cx="7610100" cy="121107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2900"/>
              <a:buFont typeface="Arial"/>
              <a:buNone/>
            </a:pPr>
            <a:r>
              <a:rPr lang="en-GB" sz="2900" b="1" i="0" u="none" strike="noStrike" cap="none">
                <a:solidFill>
                  <a:srgbClr val="434343"/>
                </a:solidFill>
                <a:latin typeface="Arial"/>
                <a:ea typeface="Arial"/>
                <a:cs typeface="Arial"/>
                <a:sym typeface="Arial"/>
              </a:rPr>
              <a:t>Comprehensive Digital Marketing </a:t>
            </a:r>
            <a:endParaRPr sz="2900" b="1" i="0" u="none" strike="noStrike" cap="none">
              <a:solidFill>
                <a:srgbClr val="434343"/>
              </a:solidFill>
              <a:latin typeface="Arial"/>
              <a:ea typeface="Arial"/>
              <a:cs typeface="Arial"/>
              <a:sym typeface="Arial"/>
            </a:endParaRPr>
          </a:p>
          <a:p>
            <a:pPr marL="0" marR="0" lvl="0" indent="0" algn="ctr" rtl="0">
              <a:lnSpc>
                <a:spcPct val="115000"/>
              </a:lnSpc>
              <a:spcBef>
                <a:spcPts val="0"/>
              </a:spcBef>
              <a:spcAft>
                <a:spcPts val="0"/>
              </a:spcAft>
              <a:buClr>
                <a:srgbClr val="000000"/>
              </a:buClr>
              <a:buSzPts val="2900"/>
              <a:buFont typeface="Arial"/>
              <a:buNone/>
            </a:pPr>
            <a:r>
              <a:rPr lang="en-GB" sz="2900" b="1" i="0" u="none" strike="noStrike" cap="none">
                <a:solidFill>
                  <a:srgbClr val="434343"/>
                </a:solidFill>
                <a:latin typeface="Arial"/>
                <a:ea typeface="Arial"/>
                <a:cs typeface="Arial"/>
                <a:sym typeface="Arial"/>
              </a:rPr>
              <a:t>Project Work For HAVELLS</a:t>
            </a:r>
            <a:endParaRPr sz="2700" b="0" i="0" u="none" strike="noStrike" cap="none">
              <a:solidFill>
                <a:srgbClr val="000000"/>
              </a:solidFill>
              <a:latin typeface="Arial"/>
              <a:ea typeface="Arial"/>
              <a:cs typeface="Arial"/>
              <a:sym typeface="Arial"/>
            </a:endParaRPr>
          </a:p>
        </p:txBody>
      </p:sp>
      <p:pic>
        <p:nvPicPr>
          <p:cNvPr id="55" name="Google Shape;55;p13" descr="Havells Q4 Results: Havells Q4 net down 74 per cent to Rs 94.70 crore, ET  EnergyWorld"/>
          <p:cNvPicPr preferRelativeResize="0"/>
          <p:nvPr/>
        </p:nvPicPr>
        <p:blipFill rotWithShape="1">
          <a:blip r:embed="rId3">
            <a:alphaModFix/>
          </a:blip>
          <a:srcRect/>
          <a:stretch/>
        </p:blipFill>
        <p:spPr>
          <a:xfrm>
            <a:off x="1866900" y="1950376"/>
            <a:ext cx="5410200" cy="26216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AB4FAED-77D3-BD80-F837-12F2938A93E3}"/>
              </a:ext>
            </a:extLst>
          </p:cNvPr>
          <p:cNvSpPr txBox="1"/>
          <p:nvPr/>
        </p:nvSpPr>
        <p:spPr>
          <a:xfrm>
            <a:off x="333375" y="141385"/>
            <a:ext cx="4572000" cy="307777"/>
          </a:xfrm>
          <a:prstGeom prst="rect">
            <a:avLst/>
          </a:prstGeom>
          <a:noFill/>
        </p:spPr>
        <p:txBody>
          <a:bodyPr wrap="square">
            <a:spAutoFit/>
          </a:bodyPr>
          <a:lstStyle/>
          <a:p>
            <a:r>
              <a:rPr lang="en-GB" b="1" dirty="0" err="1"/>
              <a:t>Analyze</a:t>
            </a:r>
            <a:r>
              <a:rPr lang="en-GB" b="1" dirty="0"/>
              <a:t> Competitor Keywords</a:t>
            </a:r>
            <a:endParaRPr lang="en-IN" b="1" dirty="0"/>
          </a:p>
        </p:txBody>
      </p:sp>
      <p:pic>
        <p:nvPicPr>
          <p:cNvPr id="5" name="Picture 4">
            <a:extLst>
              <a:ext uri="{FF2B5EF4-FFF2-40B4-BE49-F238E27FC236}">
                <a16:creationId xmlns:a16="http://schemas.microsoft.com/office/drawing/2014/main" id="{296DA246-E5DF-3DC8-4639-FDDE2D829A47}"/>
              </a:ext>
            </a:extLst>
          </p:cNvPr>
          <p:cNvPicPr>
            <a:picLocks noChangeAspect="1"/>
          </p:cNvPicPr>
          <p:nvPr/>
        </p:nvPicPr>
        <p:blipFill>
          <a:blip r:embed="rId2"/>
          <a:stretch>
            <a:fillRect/>
          </a:stretch>
        </p:blipFill>
        <p:spPr>
          <a:xfrm>
            <a:off x="142875" y="714375"/>
            <a:ext cx="5553075" cy="4192488"/>
          </a:xfrm>
          <a:prstGeom prst="rect">
            <a:avLst/>
          </a:prstGeom>
        </p:spPr>
      </p:pic>
      <p:pic>
        <p:nvPicPr>
          <p:cNvPr id="7" name="Picture 6">
            <a:extLst>
              <a:ext uri="{FF2B5EF4-FFF2-40B4-BE49-F238E27FC236}">
                <a16:creationId xmlns:a16="http://schemas.microsoft.com/office/drawing/2014/main" id="{B023E4CD-7E7A-A2B6-5AF2-43B65195AA49}"/>
              </a:ext>
            </a:extLst>
          </p:cNvPr>
          <p:cNvPicPr>
            <a:picLocks noChangeAspect="1"/>
          </p:cNvPicPr>
          <p:nvPr/>
        </p:nvPicPr>
        <p:blipFill>
          <a:blip r:embed="rId3"/>
          <a:stretch>
            <a:fillRect/>
          </a:stretch>
        </p:blipFill>
        <p:spPr>
          <a:xfrm>
            <a:off x="5505450" y="714376"/>
            <a:ext cx="3400573" cy="4457700"/>
          </a:xfrm>
          <a:prstGeom prst="rect">
            <a:avLst/>
          </a:prstGeom>
        </p:spPr>
      </p:pic>
    </p:spTree>
    <p:extLst>
      <p:ext uri="{BB962C8B-B14F-4D97-AF65-F5344CB8AC3E}">
        <p14:creationId xmlns:p14="http://schemas.microsoft.com/office/powerpoint/2010/main" val="14956068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FDB76C5-856B-0E22-7A69-16283ADD1908}"/>
              </a:ext>
            </a:extLst>
          </p:cNvPr>
          <p:cNvSpPr txBox="1"/>
          <p:nvPr/>
        </p:nvSpPr>
        <p:spPr>
          <a:xfrm>
            <a:off x="171449" y="95250"/>
            <a:ext cx="8734425" cy="4616648"/>
          </a:xfrm>
          <a:prstGeom prst="rect">
            <a:avLst/>
          </a:prstGeom>
          <a:noFill/>
        </p:spPr>
        <p:txBody>
          <a:bodyPr wrap="square">
            <a:spAutoFit/>
          </a:bodyPr>
          <a:lstStyle/>
          <a:p>
            <a:r>
              <a:rPr lang="en-IN" b="1" dirty="0"/>
              <a:t>Meta Tag Optimization for </a:t>
            </a:r>
            <a:r>
              <a:rPr lang="en-IN" b="1" dirty="0">
                <a:hlinkClick r:id="rId2"/>
              </a:rPr>
              <a:t>www.havells.com</a:t>
            </a:r>
            <a:r>
              <a:rPr lang="en-IN" b="1" dirty="0"/>
              <a:t>:</a:t>
            </a:r>
          </a:p>
          <a:p>
            <a:endParaRPr lang="en-IN" dirty="0"/>
          </a:p>
          <a:p>
            <a:pPr marL="342900" indent="-342900">
              <a:buAutoNum type="arabicPeriod"/>
            </a:pPr>
            <a:r>
              <a:rPr lang="en-IN" b="1" dirty="0"/>
              <a:t>Title Tag</a:t>
            </a:r>
            <a:r>
              <a:rPr lang="en-IN" dirty="0"/>
              <a:t>:- Current Title Tag: "Havells India - Fans, Home &amp; Kitchen Appliances, LED Lights, Personal Grooming“</a:t>
            </a:r>
          </a:p>
          <a:p>
            <a:r>
              <a:rPr lang="en-IN" dirty="0"/>
              <a:t>    </a:t>
            </a:r>
            <a:r>
              <a:rPr lang="en-IN" b="1" dirty="0"/>
              <a:t>Suggested Title Tag</a:t>
            </a:r>
            <a:r>
              <a:rPr lang="en-IN" dirty="0"/>
              <a:t>: "Havells India - Leading Brand for Fans, Home Appliances, LED Lights, and Personal Grooming“</a:t>
            </a:r>
          </a:p>
          <a:p>
            <a:endParaRPr lang="en-IN" dirty="0"/>
          </a:p>
          <a:p>
            <a:r>
              <a:rPr lang="en-IN" dirty="0"/>
              <a:t>2. </a:t>
            </a:r>
            <a:r>
              <a:rPr lang="en-IN" b="1" dirty="0"/>
              <a:t>Description Tag</a:t>
            </a:r>
            <a:r>
              <a:rPr lang="en-IN" dirty="0"/>
              <a:t>:- Current Description Tag: "Rediscover the joy of fresh living &amp; eating with Havells Domestic Appliances such as electric iron, food processors, juicer mixer grinders, induction cooker, room heaters etc.“</a:t>
            </a:r>
          </a:p>
          <a:p>
            <a:r>
              <a:rPr lang="en-IN" b="1" dirty="0"/>
              <a:t> Suggested Description Tag</a:t>
            </a:r>
            <a:r>
              <a:rPr lang="en-IN" dirty="0"/>
              <a:t>: "Discover a fresh living experience with Havells Domestic Appliances - Electric Irons, Food Processors, Juicer Mixer Grinders, Induction Cookers, Room Heaters, and more.“</a:t>
            </a:r>
          </a:p>
          <a:p>
            <a:endParaRPr lang="en-IN" dirty="0"/>
          </a:p>
          <a:p>
            <a:r>
              <a:rPr lang="en-IN" dirty="0"/>
              <a:t>3. </a:t>
            </a:r>
            <a:r>
              <a:rPr lang="en-IN" b="1" dirty="0"/>
              <a:t>Keywords Tag</a:t>
            </a:r>
            <a:r>
              <a:rPr lang="en-IN" dirty="0"/>
              <a:t>: </a:t>
            </a:r>
            <a:r>
              <a:rPr lang="en-IN" b="1" dirty="0"/>
              <a:t>Suggested Keywords Tag</a:t>
            </a:r>
            <a:r>
              <a:rPr lang="en-IN" dirty="0"/>
              <a:t>: "Havells India, Fans, Home Appliances, LED Lights, Personal Grooming, Electric Iron, Food Processor, Juicer Mixer Grinder, Induction Cooker, Room Heaters.“</a:t>
            </a:r>
          </a:p>
          <a:p>
            <a:endParaRPr lang="en-IN" dirty="0"/>
          </a:p>
          <a:p>
            <a:r>
              <a:rPr lang="en-US" b="1" dirty="0"/>
              <a:t>Content Optimization for </a:t>
            </a:r>
            <a:r>
              <a:rPr lang="en-US" b="1" dirty="0">
                <a:hlinkClick r:id="rId2"/>
              </a:rPr>
              <a:t>www.havells.com</a:t>
            </a:r>
            <a:r>
              <a:rPr lang="en-US" b="1" dirty="0"/>
              <a:t>:</a:t>
            </a:r>
          </a:p>
          <a:p>
            <a:endParaRPr lang="en-US" dirty="0"/>
          </a:p>
          <a:p>
            <a:r>
              <a:rPr lang="en-US" dirty="0"/>
              <a:t>1. </a:t>
            </a:r>
            <a:r>
              <a:rPr lang="en-US" b="1" dirty="0"/>
              <a:t>Homepage</a:t>
            </a:r>
            <a:r>
              <a:rPr lang="en-US" dirty="0"/>
              <a:t>:- Ensure the homepage showcases a visually appealing layout with clear navigation for easy access to different product </a:t>
            </a:r>
            <a:r>
              <a:rPr lang="en-US" dirty="0" err="1"/>
              <a:t>categories.Add</a:t>
            </a:r>
            <a:r>
              <a:rPr lang="en-US" dirty="0"/>
              <a:t> a prominent call-to-action (CTA) above the fold to encourage visitors to explore products or shop now.</a:t>
            </a:r>
            <a:endParaRPr lang="en-IN" dirty="0"/>
          </a:p>
        </p:txBody>
      </p:sp>
    </p:spTree>
    <p:extLst>
      <p:ext uri="{BB962C8B-B14F-4D97-AF65-F5344CB8AC3E}">
        <p14:creationId xmlns:p14="http://schemas.microsoft.com/office/powerpoint/2010/main" val="30789852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22B7134-637A-4E2C-A6BC-D16FF0627B80}"/>
              </a:ext>
            </a:extLst>
          </p:cNvPr>
          <p:cNvSpPr txBox="1"/>
          <p:nvPr/>
        </p:nvSpPr>
        <p:spPr>
          <a:xfrm>
            <a:off x="228600" y="142875"/>
            <a:ext cx="6629400" cy="4832092"/>
          </a:xfrm>
          <a:prstGeom prst="rect">
            <a:avLst/>
          </a:prstGeom>
          <a:noFill/>
        </p:spPr>
        <p:txBody>
          <a:bodyPr wrap="square">
            <a:spAutoFit/>
          </a:bodyPr>
          <a:lstStyle/>
          <a:p>
            <a:r>
              <a:rPr lang="en-IN" dirty="0"/>
              <a:t>2</a:t>
            </a:r>
            <a:r>
              <a:rPr lang="en-IN" b="1" dirty="0"/>
              <a:t>. Product Pages</a:t>
            </a:r>
            <a:r>
              <a:rPr lang="en-IN" dirty="0"/>
              <a:t>:- Each product page should have a unique and descriptive title that includes the product name and key features. Provide comprehensive product descriptions that highlight the product's benefits, features, and specifications</a:t>
            </a:r>
          </a:p>
          <a:p>
            <a:endParaRPr lang="en-IN" dirty="0"/>
          </a:p>
          <a:p>
            <a:r>
              <a:rPr lang="en-US" dirty="0"/>
              <a:t>3. </a:t>
            </a:r>
            <a:r>
              <a:rPr lang="en-US" b="1" dirty="0"/>
              <a:t>Blog</a:t>
            </a:r>
            <a:r>
              <a:rPr lang="en-US" dirty="0"/>
              <a:t>:- Create and maintain a blog section to share informative articles related to home appliances, health, wellness, and </a:t>
            </a:r>
            <a:r>
              <a:rPr lang="en-US" dirty="0" err="1"/>
              <a:t>lifestyle.Optimize</a:t>
            </a:r>
            <a:r>
              <a:rPr lang="en-US" dirty="0"/>
              <a:t> blog posts with relevant keywords to improve organic search visibility</a:t>
            </a:r>
          </a:p>
          <a:p>
            <a:endParaRPr lang="en-US" dirty="0"/>
          </a:p>
          <a:p>
            <a:r>
              <a:rPr lang="en-US" dirty="0"/>
              <a:t>4. </a:t>
            </a:r>
            <a:r>
              <a:rPr lang="en-US" b="1" dirty="0"/>
              <a:t>About Us Page</a:t>
            </a:r>
            <a:r>
              <a:rPr lang="en-US" dirty="0"/>
              <a:t>:- Provide a compelling and concise "About Us" section, showcasing Havells' brand history, mission, and commitment to </a:t>
            </a:r>
            <a:r>
              <a:rPr lang="en-US" dirty="0" err="1"/>
              <a:t>quality.Include</a:t>
            </a:r>
            <a:r>
              <a:rPr lang="en-US" dirty="0"/>
              <a:t> information about the company's values, sustainability initiatives, and social responsibility efforts.</a:t>
            </a:r>
          </a:p>
          <a:p>
            <a:endParaRPr lang="en-US" dirty="0"/>
          </a:p>
          <a:p>
            <a:r>
              <a:rPr lang="en-US" dirty="0"/>
              <a:t>5. </a:t>
            </a:r>
            <a:r>
              <a:rPr lang="en-US" b="1" dirty="0"/>
              <a:t>Contact Page</a:t>
            </a:r>
            <a:r>
              <a:rPr lang="en-US" dirty="0"/>
              <a:t>:- Ensure the contact page contains a user-friendly form for inquiries and </a:t>
            </a:r>
            <a:r>
              <a:rPr lang="en-US" dirty="0" err="1"/>
              <a:t>feedback.Include</a:t>
            </a:r>
            <a:r>
              <a:rPr lang="en-US" dirty="0"/>
              <a:t> essential contact details, such as a phone number, email address, and physical address.</a:t>
            </a:r>
          </a:p>
          <a:p>
            <a:endParaRPr lang="en-US" dirty="0"/>
          </a:p>
          <a:p>
            <a:r>
              <a:rPr lang="en-US" dirty="0"/>
              <a:t>6. </a:t>
            </a:r>
            <a:r>
              <a:rPr lang="en-US" b="1" dirty="0"/>
              <a:t>SEO Best Practices</a:t>
            </a:r>
            <a:r>
              <a:rPr lang="en-US" dirty="0"/>
              <a:t>:- Regularly update the website with fresh content, new product releases, and promotions to keep it relevant and rank higher in search engine results. Optimize images with alt tags for improved accessibility and search engine </a:t>
            </a:r>
            <a:r>
              <a:rPr lang="en-US"/>
              <a:t>crawls. </a:t>
            </a:r>
            <a:r>
              <a:rPr lang="en-US" dirty="0"/>
              <a:t>Focus on link building and outreach to improve domain authority and search rankings.</a:t>
            </a:r>
            <a:endParaRPr lang="en-IN" dirty="0"/>
          </a:p>
        </p:txBody>
      </p:sp>
    </p:spTree>
    <p:extLst>
      <p:ext uri="{BB962C8B-B14F-4D97-AF65-F5344CB8AC3E}">
        <p14:creationId xmlns:p14="http://schemas.microsoft.com/office/powerpoint/2010/main" val="35126351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6"/>
          <p:cNvSpPr txBox="1">
            <a:spLocks noGrp="1"/>
          </p:cNvSpPr>
          <p:nvPr>
            <p:ph type="title"/>
          </p:nvPr>
        </p:nvSpPr>
        <p:spPr>
          <a:xfrm>
            <a:off x="311700" y="1"/>
            <a:ext cx="8520600" cy="574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a:t>                    Keyword research of havells</a:t>
            </a:r>
            <a:endParaRPr/>
          </a:p>
        </p:txBody>
      </p:sp>
      <p:sp>
        <p:nvSpPr>
          <p:cNvPr id="153" name="Google Shape;153;p26"/>
          <p:cNvSpPr txBox="1">
            <a:spLocks noGrp="1"/>
          </p:cNvSpPr>
          <p:nvPr>
            <p:ph type="body" idx="1"/>
          </p:nvPr>
        </p:nvSpPr>
        <p:spPr>
          <a:xfrm>
            <a:off x="311700" y="520996"/>
            <a:ext cx="8520600" cy="4622400"/>
          </a:xfrm>
          <a:prstGeom prst="rect">
            <a:avLst/>
          </a:prstGeom>
          <a:noFill/>
          <a:ln>
            <a:noFill/>
          </a:ln>
        </p:spPr>
        <p:txBody>
          <a:bodyPr spcFirstLastPara="1" wrap="square" lIns="91425" tIns="91425" rIns="91425" bIns="91425" anchor="t" anchorCtr="0">
            <a:normAutofit fontScale="25000" lnSpcReduction="20000"/>
          </a:bodyPr>
          <a:lstStyle/>
          <a:p>
            <a:pPr marL="457200" lvl="0" indent="-314157" algn="l" rtl="0">
              <a:lnSpc>
                <a:spcPct val="115000"/>
              </a:lnSpc>
              <a:spcBef>
                <a:spcPts val="0"/>
              </a:spcBef>
              <a:spcAft>
                <a:spcPts val="0"/>
              </a:spcAft>
              <a:buSzPct val="158513"/>
              <a:buChar char="●"/>
            </a:pPr>
            <a:r>
              <a:rPr lang="en-GB" sz="3400" b="1"/>
              <a:t>Top keywords : </a:t>
            </a:r>
            <a:r>
              <a:rPr lang="en-GB" sz="3400"/>
              <a:t>CONSUMER CONSUMER. FANS. LIGHTING. APPLIANCES. WATER HEATER. AIR COOLER. WATER PURIFIER. PERSONAL GROOMING. LLOYD CONSUMER DURABLE. PUMP. SWITCHES. SWITCHGEAR. FLEXIBLE CABLES.</a:t>
            </a:r>
            <a:endParaRPr sz="3400"/>
          </a:p>
          <a:p>
            <a:pPr marL="457200" lvl="0" indent="-314157" algn="l" rtl="0">
              <a:lnSpc>
                <a:spcPct val="115000"/>
              </a:lnSpc>
              <a:spcBef>
                <a:spcPts val="0"/>
              </a:spcBef>
              <a:spcAft>
                <a:spcPts val="0"/>
              </a:spcAft>
              <a:buSzPct val="158513"/>
              <a:buChar char="●"/>
            </a:pPr>
            <a:r>
              <a:rPr lang="en-GB" sz="3400"/>
              <a:t>Virtual Tour.</a:t>
            </a:r>
            <a:endParaRPr sz="3400"/>
          </a:p>
          <a:p>
            <a:pPr marL="457200" lvl="0" indent="-228600" algn="l" rtl="0">
              <a:lnSpc>
                <a:spcPct val="115000"/>
              </a:lnSpc>
              <a:spcBef>
                <a:spcPts val="0"/>
              </a:spcBef>
              <a:spcAft>
                <a:spcPts val="0"/>
              </a:spcAft>
              <a:buSzPct val="111455"/>
              <a:buNone/>
            </a:pPr>
            <a:endParaRPr sz="3400"/>
          </a:p>
          <a:p>
            <a:pPr marL="457200" lvl="0" indent="-342900" algn="l" rtl="0">
              <a:lnSpc>
                <a:spcPct val="115000"/>
              </a:lnSpc>
              <a:spcBef>
                <a:spcPts val="0"/>
              </a:spcBef>
              <a:spcAft>
                <a:spcPts val="0"/>
              </a:spcAft>
              <a:buSzPct val="111455"/>
              <a:buNone/>
            </a:pPr>
            <a:r>
              <a:rPr lang="en-GB" sz="3400" b="1"/>
              <a:t>Main keywords </a:t>
            </a:r>
            <a:endParaRPr sz="3400"/>
          </a:p>
          <a:p>
            <a:pPr marL="457200" lvl="0" indent="-342900" algn="l" rtl="0">
              <a:lnSpc>
                <a:spcPct val="115000"/>
              </a:lnSpc>
              <a:spcBef>
                <a:spcPts val="0"/>
              </a:spcBef>
              <a:spcAft>
                <a:spcPts val="0"/>
              </a:spcAft>
              <a:buSzPct val="111455"/>
              <a:buNone/>
            </a:pPr>
            <a:endParaRPr sz="3400" b="1"/>
          </a:p>
          <a:p>
            <a:pPr marL="457200" lvl="0" indent="-342900" algn="l" rtl="0">
              <a:lnSpc>
                <a:spcPct val="115000"/>
              </a:lnSpc>
              <a:spcBef>
                <a:spcPts val="0"/>
              </a:spcBef>
              <a:spcAft>
                <a:spcPts val="0"/>
              </a:spcAft>
              <a:buSzPct val="111455"/>
              <a:buNone/>
            </a:pPr>
            <a:r>
              <a:rPr lang="en-GB" sz="3400" b="1" u="sng">
                <a:solidFill>
                  <a:schemeClr val="hlink"/>
                </a:solidFill>
                <a:hlinkClick r:id="rId3"/>
              </a:rPr>
              <a:t> https://havells.com/</a:t>
            </a:r>
            <a:r>
              <a:rPr lang="en-GB" sz="3400" b="1"/>
              <a:t> </a:t>
            </a:r>
            <a:endParaRPr sz="3400"/>
          </a:p>
          <a:p>
            <a:pPr marL="457200" lvl="0" indent="-342900" algn="l" rtl="0">
              <a:lnSpc>
                <a:spcPct val="115000"/>
              </a:lnSpc>
              <a:spcBef>
                <a:spcPts val="0"/>
              </a:spcBef>
              <a:spcAft>
                <a:spcPts val="0"/>
              </a:spcAft>
              <a:buSzPct val="210525"/>
              <a:buNone/>
            </a:pPr>
            <a:endParaRPr b="1"/>
          </a:p>
          <a:p>
            <a:pPr marL="457200" lvl="0" indent="-342900" algn="l" rtl="0">
              <a:lnSpc>
                <a:spcPct val="115000"/>
              </a:lnSpc>
              <a:spcBef>
                <a:spcPts val="0"/>
              </a:spcBef>
              <a:spcAft>
                <a:spcPts val="0"/>
              </a:spcAft>
              <a:buSzPct val="210525"/>
              <a:buNone/>
            </a:pPr>
            <a:endParaRPr/>
          </a:p>
          <a:p>
            <a:pPr marL="457200" lvl="0" indent="-314157" algn="l" rtl="0">
              <a:lnSpc>
                <a:spcPct val="115000"/>
              </a:lnSpc>
              <a:spcBef>
                <a:spcPts val="0"/>
              </a:spcBef>
              <a:spcAft>
                <a:spcPts val="0"/>
              </a:spcAft>
              <a:buSzPct val="158513"/>
              <a:buChar char="●"/>
            </a:pPr>
            <a:r>
              <a:rPr lang="en-GB" sz="3400"/>
              <a:t>1. havells products  </a:t>
            </a:r>
            <a:endParaRPr sz="3400"/>
          </a:p>
          <a:p>
            <a:pPr marL="457200" lvl="0" indent="-314157" algn="l" rtl="0">
              <a:lnSpc>
                <a:spcPct val="115000"/>
              </a:lnSpc>
              <a:spcBef>
                <a:spcPts val="0"/>
              </a:spcBef>
              <a:spcAft>
                <a:spcPts val="0"/>
              </a:spcAft>
              <a:buSzPct val="158513"/>
              <a:buChar char="●"/>
            </a:pPr>
            <a:r>
              <a:rPr lang="en-GB" sz="3400"/>
              <a:t>2.havells electrical appliances</a:t>
            </a:r>
            <a:endParaRPr sz="3400"/>
          </a:p>
          <a:p>
            <a:pPr marL="457200" lvl="0" indent="-314157" algn="l" rtl="0">
              <a:lnSpc>
                <a:spcPct val="115000"/>
              </a:lnSpc>
              <a:spcBef>
                <a:spcPts val="0"/>
              </a:spcBef>
              <a:spcAft>
                <a:spcPts val="0"/>
              </a:spcAft>
              <a:buSzPct val="158513"/>
              <a:buChar char="●"/>
            </a:pPr>
            <a:r>
              <a:rPr lang="en-GB" sz="3400"/>
              <a:t>3.havells fans</a:t>
            </a:r>
            <a:endParaRPr sz="3400"/>
          </a:p>
          <a:p>
            <a:pPr marL="457200" lvl="0" indent="-314157" algn="l" rtl="0">
              <a:lnSpc>
                <a:spcPct val="115000"/>
              </a:lnSpc>
              <a:spcBef>
                <a:spcPts val="0"/>
              </a:spcBef>
              <a:spcAft>
                <a:spcPts val="0"/>
              </a:spcAft>
              <a:buSzPct val="158513"/>
              <a:buChar char="●"/>
            </a:pPr>
            <a:r>
              <a:rPr lang="en-GB" sz="3400"/>
              <a:t>4.havells home appliances</a:t>
            </a:r>
            <a:endParaRPr sz="3400"/>
          </a:p>
          <a:p>
            <a:pPr marL="457200" lvl="0" indent="-314157" algn="l" rtl="0">
              <a:lnSpc>
                <a:spcPct val="115000"/>
              </a:lnSpc>
              <a:spcBef>
                <a:spcPts val="0"/>
              </a:spcBef>
              <a:spcAft>
                <a:spcPts val="0"/>
              </a:spcAft>
              <a:buSzPct val="158513"/>
              <a:buChar char="●"/>
            </a:pPr>
            <a:r>
              <a:rPr lang="en-GB" sz="3400"/>
              <a:t>5.havells LED lights</a:t>
            </a:r>
            <a:endParaRPr sz="3400"/>
          </a:p>
          <a:p>
            <a:pPr marL="457200" lvl="0" indent="-314157" algn="l" rtl="0">
              <a:lnSpc>
                <a:spcPct val="115000"/>
              </a:lnSpc>
              <a:spcBef>
                <a:spcPts val="0"/>
              </a:spcBef>
              <a:spcAft>
                <a:spcPts val="0"/>
              </a:spcAft>
              <a:buSzPct val="158513"/>
              <a:buChar char="●"/>
            </a:pPr>
            <a:r>
              <a:rPr lang="en-GB" sz="3400"/>
              <a:t>6.havells energy efficient products </a:t>
            </a:r>
            <a:endParaRPr sz="3400"/>
          </a:p>
          <a:p>
            <a:pPr marL="457200" lvl="0" indent="-314157" algn="l" rtl="0">
              <a:lnSpc>
                <a:spcPct val="115000"/>
              </a:lnSpc>
              <a:spcBef>
                <a:spcPts val="0"/>
              </a:spcBef>
              <a:spcAft>
                <a:spcPts val="0"/>
              </a:spcAft>
              <a:buSzPct val="158513"/>
              <a:buChar char="●"/>
            </a:pPr>
            <a:r>
              <a:rPr lang="en-GB" sz="3400"/>
              <a:t>7.havells consumer electronics</a:t>
            </a:r>
            <a:endParaRPr sz="3400"/>
          </a:p>
          <a:p>
            <a:pPr marL="457200" lvl="0" indent="-314157" algn="l" rtl="0">
              <a:lnSpc>
                <a:spcPct val="115000"/>
              </a:lnSpc>
              <a:spcBef>
                <a:spcPts val="0"/>
              </a:spcBef>
              <a:spcAft>
                <a:spcPts val="0"/>
              </a:spcAft>
              <a:buSzPct val="158513"/>
              <a:buChar char="●"/>
            </a:pPr>
            <a:r>
              <a:rPr lang="en-GB" sz="3400"/>
              <a:t>8.havells smart home solutions </a:t>
            </a:r>
            <a:endParaRPr sz="3400"/>
          </a:p>
          <a:p>
            <a:pPr marL="457200" lvl="0" indent="-314157" algn="l" rtl="0">
              <a:lnSpc>
                <a:spcPct val="115000"/>
              </a:lnSpc>
              <a:spcBef>
                <a:spcPts val="0"/>
              </a:spcBef>
              <a:spcAft>
                <a:spcPts val="0"/>
              </a:spcAft>
              <a:buSzPct val="158513"/>
              <a:buChar char="●"/>
            </a:pPr>
            <a:r>
              <a:rPr lang="en-GB" sz="3400"/>
              <a:t>9.havells industrial products </a:t>
            </a:r>
            <a:endParaRPr sz="3400"/>
          </a:p>
          <a:p>
            <a:pPr marL="457200" lvl="0" indent="-314157" algn="l" rtl="0">
              <a:lnSpc>
                <a:spcPct val="115000"/>
              </a:lnSpc>
              <a:spcBef>
                <a:spcPts val="0"/>
              </a:spcBef>
              <a:spcAft>
                <a:spcPts val="0"/>
              </a:spcAft>
              <a:buSzPct val="158513"/>
              <a:buChar char="●"/>
            </a:pPr>
            <a:r>
              <a:rPr lang="en-GB" sz="3400"/>
              <a:t>10.havells cables and wires</a:t>
            </a:r>
            <a:endParaRPr sz="3400"/>
          </a:p>
          <a:p>
            <a:pPr marL="457200" lvl="0" indent="-314157" algn="l" rtl="0">
              <a:lnSpc>
                <a:spcPct val="115000"/>
              </a:lnSpc>
              <a:spcBef>
                <a:spcPts val="0"/>
              </a:spcBef>
              <a:spcAft>
                <a:spcPts val="0"/>
              </a:spcAft>
              <a:buSzPct val="158513"/>
              <a:buChar char="●"/>
            </a:pPr>
            <a:r>
              <a:rPr lang="en-GB" sz="3400"/>
              <a:t>11. havells  lights </a:t>
            </a:r>
            <a:endParaRPr sz="3400"/>
          </a:p>
          <a:p>
            <a:pPr marL="457200" lvl="0" indent="-314157" algn="l" rtl="0">
              <a:lnSpc>
                <a:spcPct val="115000"/>
              </a:lnSpc>
              <a:spcBef>
                <a:spcPts val="0"/>
              </a:spcBef>
              <a:spcAft>
                <a:spcPts val="0"/>
              </a:spcAft>
              <a:buSzPct val="158513"/>
              <a:buChar char="●"/>
            </a:pPr>
            <a:r>
              <a:rPr lang="en-GB" sz="3400"/>
              <a:t>12.havells switches</a:t>
            </a:r>
            <a:endParaRPr sz="3400"/>
          </a:p>
          <a:p>
            <a:pPr marL="457200" lvl="0" indent="-314157" algn="l" rtl="0">
              <a:lnSpc>
                <a:spcPct val="115000"/>
              </a:lnSpc>
              <a:spcBef>
                <a:spcPts val="0"/>
              </a:spcBef>
              <a:spcAft>
                <a:spcPts val="0"/>
              </a:spcAft>
              <a:buSzPct val="158513"/>
              <a:buChar char="●"/>
            </a:pPr>
            <a:r>
              <a:rPr lang="en-GB" sz="3400"/>
              <a:t>13. havells wire price</a:t>
            </a:r>
            <a:endParaRPr sz="3400"/>
          </a:p>
          <a:p>
            <a:pPr marL="457200" lvl="0" indent="-314157" algn="l" rtl="0">
              <a:lnSpc>
                <a:spcPct val="115000"/>
              </a:lnSpc>
              <a:spcBef>
                <a:spcPts val="0"/>
              </a:spcBef>
              <a:spcAft>
                <a:spcPts val="0"/>
              </a:spcAft>
              <a:buSzPct val="158513"/>
              <a:buChar char="●"/>
            </a:pPr>
            <a:r>
              <a:rPr lang="en-GB" sz="3400"/>
              <a:t>14.havells kitchen appliances</a:t>
            </a:r>
            <a:endParaRPr sz="3400"/>
          </a:p>
          <a:p>
            <a:pPr marL="457200" lvl="0" indent="-314157" algn="l" rtl="0">
              <a:lnSpc>
                <a:spcPct val="115000"/>
              </a:lnSpc>
              <a:spcBef>
                <a:spcPts val="0"/>
              </a:spcBef>
              <a:spcAft>
                <a:spcPts val="0"/>
              </a:spcAft>
              <a:buSzPct val="158513"/>
              <a:buChar char="●"/>
            </a:pPr>
            <a:r>
              <a:rPr lang="en-GB" sz="3400"/>
              <a:t>15.havells power distribution solutions </a:t>
            </a:r>
            <a:endParaRPr sz="3400"/>
          </a:p>
          <a:p>
            <a:pPr marL="457200" lvl="0" indent="-314157" algn="l" rtl="0">
              <a:lnSpc>
                <a:spcPct val="115000"/>
              </a:lnSpc>
              <a:spcBef>
                <a:spcPts val="0"/>
              </a:spcBef>
              <a:spcAft>
                <a:spcPts val="0"/>
              </a:spcAft>
              <a:buSzPct val="158513"/>
              <a:buChar char="●"/>
            </a:pPr>
            <a:r>
              <a:rPr lang="en-GB" sz="3400"/>
              <a:t>16. havells water heaters </a:t>
            </a:r>
            <a:endParaRPr sz="3400"/>
          </a:p>
          <a:p>
            <a:pPr marL="457200" lvl="0" indent="-314157" algn="l" rtl="0">
              <a:lnSpc>
                <a:spcPct val="115000"/>
              </a:lnSpc>
              <a:spcBef>
                <a:spcPts val="0"/>
              </a:spcBef>
              <a:spcAft>
                <a:spcPts val="0"/>
              </a:spcAft>
              <a:buSzPct val="158513"/>
              <a:buChar char="●"/>
            </a:pPr>
            <a:r>
              <a:rPr lang="en-GB" sz="3400"/>
              <a:t>17. havells Standard fan</a:t>
            </a:r>
            <a:endParaRPr sz="3400"/>
          </a:p>
          <a:p>
            <a:pPr marL="457200" lvl="0" indent="0" algn="l" rtl="0">
              <a:lnSpc>
                <a:spcPct val="115000"/>
              </a:lnSpc>
              <a:spcBef>
                <a:spcPts val="0"/>
              </a:spcBef>
              <a:spcAft>
                <a:spcPts val="0"/>
              </a:spcAft>
              <a:buSzPct val="211764"/>
              <a:buNone/>
            </a:pPr>
            <a:endParaRPr sz="3400"/>
          </a:p>
          <a:p>
            <a:pPr marL="457200" lvl="0" indent="-342900" algn="l" rtl="0">
              <a:lnSpc>
                <a:spcPct val="115000"/>
              </a:lnSpc>
              <a:spcBef>
                <a:spcPts val="0"/>
              </a:spcBef>
              <a:spcAft>
                <a:spcPts val="0"/>
              </a:spcAft>
              <a:buSzPct val="210525"/>
              <a:buNone/>
            </a:pPr>
            <a:endParaRPr/>
          </a:p>
          <a:p>
            <a:pPr marL="457200" lvl="0" indent="-342900" algn="l" rtl="0">
              <a:lnSpc>
                <a:spcPct val="115000"/>
              </a:lnSpc>
              <a:spcBef>
                <a:spcPts val="0"/>
              </a:spcBef>
              <a:spcAft>
                <a:spcPts val="0"/>
              </a:spcAft>
              <a:buSzPct val="210525"/>
              <a:buNone/>
            </a:pPr>
            <a:endParaRPr/>
          </a:p>
          <a:p>
            <a:pPr marL="457200" lvl="0" indent="-342900" algn="l" rtl="0">
              <a:lnSpc>
                <a:spcPct val="115000"/>
              </a:lnSpc>
              <a:spcBef>
                <a:spcPts val="0"/>
              </a:spcBef>
              <a:spcAft>
                <a:spcPts val="0"/>
              </a:spcAft>
              <a:buSzPct val="210525"/>
              <a:buNone/>
            </a:pPr>
            <a:br>
              <a:rPr lang="en-GB" u="sng">
                <a:solidFill>
                  <a:schemeClr val="hlink"/>
                </a:solidFill>
                <a:hlinkClick r:id="rId4"/>
              </a:rPr>
            </a:br>
            <a:br>
              <a:rPr lang="en-GB" u="sng">
                <a:solidFill>
                  <a:schemeClr val="hlink"/>
                </a:solidFill>
                <a:hlinkClick r:id="rId4"/>
              </a:rPr>
            </a:br>
            <a:endParaRPr/>
          </a:p>
        </p:txBody>
      </p:sp>
      <p:sp>
        <p:nvSpPr>
          <p:cNvPr id="154" name="Google Shape;154;p26"/>
          <p:cNvSpPr txBox="1"/>
          <p:nvPr/>
        </p:nvSpPr>
        <p:spPr>
          <a:xfrm>
            <a:off x="2115425" y="1762850"/>
            <a:ext cx="4562100" cy="641700"/>
          </a:xfrm>
          <a:prstGeom prst="rect">
            <a:avLst/>
          </a:prstGeom>
          <a:noFill/>
          <a:ln>
            <a:noFill/>
          </a:ln>
        </p:spPr>
        <p:txBody>
          <a:bodyPr spcFirstLastPara="1" wrap="square" lIns="91425" tIns="91425" rIns="91425" bIns="91425" anchor="t" anchorCtr="0">
            <a:spAutoFit/>
          </a:bodyPr>
          <a:lstStyle/>
          <a:p>
            <a:pPr marL="457200" marR="0" lvl="0" indent="-285750" algn="l" rtl="0">
              <a:lnSpc>
                <a:spcPct val="115000"/>
              </a:lnSpc>
              <a:spcBef>
                <a:spcPts val="0"/>
              </a:spcBef>
              <a:spcAft>
                <a:spcPts val="0"/>
              </a:spcAft>
              <a:buClr>
                <a:schemeClr val="dk2"/>
              </a:buClr>
              <a:buSzPts val="900"/>
              <a:buFont typeface="Arial"/>
              <a:buChar char="●"/>
            </a:pPr>
            <a:r>
              <a:rPr lang="en-GB" sz="900" b="0" i="0" u="none" strike="noStrike" cap="none">
                <a:solidFill>
                  <a:schemeClr val="dk2"/>
                </a:solidFill>
                <a:latin typeface="Arial"/>
                <a:ea typeface="Arial"/>
                <a:cs typeface="Arial"/>
                <a:sym typeface="Arial"/>
              </a:rPr>
              <a:t>18.havells electric irons </a:t>
            </a:r>
            <a:endParaRPr sz="900" b="0" i="0" u="none" strike="noStrike" cap="none">
              <a:solidFill>
                <a:schemeClr val="dk2"/>
              </a:solidFill>
              <a:latin typeface="Arial"/>
              <a:ea typeface="Arial"/>
              <a:cs typeface="Arial"/>
              <a:sym typeface="Arial"/>
            </a:endParaRPr>
          </a:p>
          <a:p>
            <a:pPr marL="457200" marR="0" lvl="0" indent="-285750" algn="l" rtl="0">
              <a:lnSpc>
                <a:spcPct val="115000"/>
              </a:lnSpc>
              <a:spcBef>
                <a:spcPts val="0"/>
              </a:spcBef>
              <a:spcAft>
                <a:spcPts val="0"/>
              </a:spcAft>
              <a:buClr>
                <a:schemeClr val="dk2"/>
              </a:buClr>
              <a:buSzPts val="900"/>
              <a:buFont typeface="Arial"/>
              <a:buChar char="●"/>
            </a:pPr>
            <a:r>
              <a:rPr lang="en-GB" sz="900" b="0" i="0" u="none" strike="noStrike" cap="none">
                <a:solidFill>
                  <a:schemeClr val="dk2"/>
                </a:solidFill>
                <a:latin typeface="Arial"/>
                <a:ea typeface="Arial"/>
                <a:cs typeface="Arial"/>
                <a:sym typeface="Arial"/>
              </a:rPr>
              <a:t>19. havells air conditioners</a:t>
            </a:r>
            <a:endParaRPr sz="900" b="0" i="0" u="none" strike="noStrike" cap="none">
              <a:solidFill>
                <a:schemeClr val="dk2"/>
              </a:solidFill>
              <a:latin typeface="Arial"/>
              <a:ea typeface="Arial"/>
              <a:cs typeface="Arial"/>
              <a:sym typeface="Arial"/>
            </a:endParaRPr>
          </a:p>
          <a:p>
            <a:pPr marL="457200" marR="0" lvl="0" indent="-285750" algn="l" rtl="0">
              <a:lnSpc>
                <a:spcPct val="115000"/>
              </a:lnSpc>
              <a:spcBef>
                <a:spcPts val="0"/>
              </a:spcBef>
              <a:spcAft>
                <a:spcPts val="0"/>
              </a:spcAft>
              <a:buClr>
                <a:schemeClr val="dk2"/>
              </a:buClr>
              <a:buSzPts val="900"/>
              <a:buFont typeface="Arial"/>
              <a:buChar char="●"/>
            </a:pPr>
            <a:r>
              <a:rPr lang="en-GB" sz="900" b="0" i="0" u="none" strike="noStrike" cap="none">
                <a:solidFill>
                  <a:schemeClr val="dk2"/>
                </a:solidFill>
                <a:latin typeface="Arial"/>
                <a:ea typeface="Arial"/>
                <a:cs typeface="Arial"/>
                <a:sym typeface="Arial"/>
              </a:rPr>
              <a:t>20. havells ceiling fans</a:t>
            </a:r>
            <a:endParaRPr sz="900" b="0" i="0" u="none" strike="noStrike" cap="none">
              <a:solidFill>
                <a:srgbClr val="000000"/>
              </a:solidFill>
              <a:latin typeface="Arial"/>
              <a:ea typeface="Arial"/>
              <a:cs typeface="Arial"/>
              <a:sym typeface="Arial"/>
            </a:endParaRPr>
          </a:p>
        </p:txBody>
      </p:sp>
      <p:pic>
        <p:nvPicPr>
          <p:cNvPr id="155" name="Google Shape;155;p26"/>
          <p:cNvPicPr preferRelativeResize="0"/>
          <p:nvPr/>
        </p:nvPicPr>
        <p:blipFill rotWithShape="1">
          <a:blip r:embed="rId5">
            <a:alphaModFix/>
          </a:blip>
          <a:srcRect/>
          <a:stretch/>
        </p:blipFill>
        <p:spPr>
          <a:xfrm>
            <a:off x="4039925" y="914900"/>
            <a:ext cx="4992224" cy="41160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7"/>
          <p:cNvSpPr txBox="1"/>
          <p:nvPr/>
        </p:nvSpPr>
        <p:spPr>
          <a:xfrm>
            <a:off x="766950" y="975625"/>
            <a:ext cx="7610100" cy="4464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700"/>
              <a:buFont typeface="Arial"/>
              <a:buNone/>
            </a:pPr>
            <a:r>
              <a:rPr lang="en-GB" sz="1700" b="1" i="0" u="none" strike="noStrike" cap="none">
                <a:solidFill>
                  <a:srgbClr val="434343"/>
                </a:solidFill>
                <a:latin typeface="Arial"/>
                <a:ea typeface="Arial"/>
                <a:cs typeface="Arial"/>
                <a:sym typeface="Arial"/>
              </a:rPr>
              <a:t>Part 3: Content Ideas and Marketing Strategies</a:t>
            </a:r>
            <a:endParaRPr sz="1700" b="0" i="0" u="none" strike="noStrike" cap="none">
              <a:solidFill>
                <a:srgbClr val="000000"/>
              </a:solidFill>
              <a:latin typeface="Arial"/>
              <a:ea typeface="Arial"/>
              <a:cs typeface="Arial"/>
              <a:sym typeface="Arial"/>
            </a:endParaRPr>
          </a:p>
        </p:txBody>
      </p:sp>
      <p:sp>
        <p:nvSpPr>
          <p:cNvPr id="161" name="Google Shape;161;p27"/>
          <p:cNvSpPr txBox="1"/>
          <p:nvPr/>
        </p:nvSpPr>
        <p:spPr>
          <a:xfrm>
            <a:off x="383400" y="1486175"/>
            <a:ext cx="8377200" cy="2124000"/>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sz="1400" b="1" i="0" u="none" strike="noStrike" cap="none" dirty="0">
                <a:solidFill>
                  <a:srgbClr val="000000"/>
                </a:solidFill>
                <a:latin typeface="Arial"/>
                <a:ea typeface="Arial"/>
                <a:cs typeface="Arial"/>
                <a:sym typeface="Arial"/>
              </a:rPr>
              <a:t>Content Idea Generation &amp; Strategy:</a:t>
            </a:r>
            <a:r>
              <a:rPr lang="en-GB" sz="1400" b="0" i="0" u="none" strike="noStrike" cap="none" dirty="0">
                <a:solidFill>
                  <a:srgbClr val="000000"/>
                </a:solidFill>
                <a:latin typeface="Arial"/>
                <a:ea typeface="Arial"/>
                <a:cs typeface="Arial"/>
                <a:sym typeface="Arial"/>
              </a:rPr>
              <a:t> Create a content calendar for the remaining month of July by brainstorming content themes, exploring various formats like blog posts, videos, infographics, podcasts, and interactive quizzes, and scheduling publication dates mainly on Facebook &amp; Instagram. </a:t>
            </a:r>
            <a:br>
              <a:rPr lang="en-GB" sz="1400" b="0" i="0" u="none" strike="noStrike" cap="none" dirty="0">
                <a:solidFill>
                  <a:srgbClr val="000000"/>
                </a:solidFill>
                <a:latin typeface="Arial"/>
                <a:ea typeface="Arial"/>
                <a:cs typeface="Arial"/>
                <a:sym typeface="Arial"/>
              </a:rPr>
            </a:br>
            <a:br>
              <a:rPr lang="en-GB" sz="1400" b="0" i="0" u="none" strike="noStrike" cap="none" dirty="0">
                <a:solidFill>
                  <a:srgbClr val="000000"/>
                </a:solidFill>
                <a:latin typeface="Arial"/>
                <a:ea typeface="Arial"/>
                <a:cs typeface="Arial"/>
                <a:sym typeface="Arial"/>
              </a:rPr>
            </a:br>
            <a:r>
              <a:rPr lang="en-GB" sz="1400" b="0" i="0" u="none" strike="noStrike" cap="none" dirty="0">
                <a:solidFill>
                  <a:srgbClr val="000000"/>
                </a:solidFill>
                <a:latin typeface="Arial"/>
                <a:ea typeface="Arial"/>
                <a:cs typeface="Arial"/>
                <a:sym typeface="Arial"/>
              </a:rPr>
              <a:t>And include the strategy, aim and the idea behind these posts and story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0" i="0" u="none" strike="noStrike" cap="none" dirty="0">
                <a:solidFill>
                  <a:srgbClr val="000000"/>
                </a:solidFill>
                <a:latin typeface="Arial"/>
                <a:ea typeface="Arial"/>
                <a:cs typeface="Arial"/>
                <a:sym typeface="Arial"/>
              </a:rPr>
              <a:t>	</a:t>
            </a:r>
            <a:r>
              <a:rPr lang="en-GB" sz="1400" b="0" i="0" u="sng" strike="noStrike" cap="none" dirty="0">
                <a:solidFill>
                  <a:schemeClr val="hlink"/>
                </a:solidFill>
                <a:latin typeface="Arial"/>
                <a:ea typeface="Arial"/>
                <a:cs typeface="Arial"/>
                <a:sym typeface="Arial"/>
                <a:hlinkClick r:id="rId3"/>
              </a:rPr>
              <a:t>Content Calendar Example</a:t>
            </a:r>
            <a:r>
              <a:rPr lang="en-GB" sz="1400" b="0" i="0" u="none" strike="noStrike" cap="none" dirty="0">
                <a:solidFill>
                  <a:srgbClr val="000000"/>
                </a:solidFill>
                <a:latin typeface="Arial"/>
                <a:ea typeface="Arial"/>
                <a:cs typeface="Arial"/>
                <a:sym typeface="Arial"/>
              </a:rPr>
              <a:t> (Try creating a table for the month of July)</a:t>
            </a: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BC1B698-AB12-0259-0D96-10673F69A92F}"/>
              </a:ext>
            </a:extLst>
          </p:cNvPr>
          <p:cNvPicPr>
            <a:picLocks noChangeAspect="1"/>
          </p:cNvPicPr>
          <p:nvPr/>
        </p:nvPicPr>
        <p:blipFill>
          <a:blip r:embed="rId2"/>
          <a:stretch>
            <a:fillRect/>
          </a:stretch>
        </p:blipFill>
        <p:spPr>
          <a:xfrm>
            <a:off x="790575" y="742950"/>
            <a:ext cx="7401962" cy="4180073"/>
          </a:xfrm>
          <a:prstGeom prst="rect">
            <a:avLst/>
          </a:prstGeom>
        </p:spPr>
      </p:pic>
      <p:sp>
        <p:nvSpPr>
          <p:cNvPr id="7" name="TextBox 6">
            <a:extLst>
              <a:ext uri="{FF2B5EF4-FFF2-40B4-BE49-F238E27FC236}">
                <a16:creationId xmlns:a16="http://schemas.microsoft.com/office/drawing/2014/main" id="{85D13167-5109-BE7C-4FFE-850BC661E116}"/>
              </a:ext>
            </a:extLst>
          </p:cNvPr>
          <p:cNvSpPr txBox="1"/>
          <p:nvPr/>
        </p:nvSpPr>
        <p:spPr>
          <a:xfrm>
            <a:off x="619125" y="220477"/>
            <a:ext cx="4572000" cy="307777"/>
          </a:xfrm>
          <a:prstGeom prst="rect">
            <a:avLst/>
          </a:prstGeom>
          <a:noFill/>
        </p:spPr>
        <p:txBody>
          <a:bodyPr wrap="square">
            <a:spAutoFit/>
          </a:bodyPr>
          <a:lstStyle/>
          <a:p>
            <a:r>
              <a:rPr lang="en-GB" sz="1400" b="1" i="0" u="none" strike="noStrike" cap="none" dirty="0">
                <a:solidFill>
                  <a:srgbClr val="000000"/>
                </a:solidFill>
                <a:latin typeface="Arial"/>
                <a:ea typeface="Arial"/>
                <a:cs typeface="Arial"/>
                <a:sym typeface="Arial"/>
              </a:rPr>
              <a:t>content calendar for month of </a:t>
            </a:r>
            <a:r>
              <a:rPr lang="en-GB" sz="1400" b="1" i="0" u="none" strike="noStrike" cap="none" dirty="0" err="1">
                <a:solidFill>
                  <a:srgbClr val="000000"/>
                </a:solidFill>
                <a:latin typeface="Arial"/>
                <a:ea typeface="Arial"/>
                <a:cs typeface="Arial"/>
                <a:sym typeface="Arial"/>
              </a:rPr>
              <a:t>july</a:t>
            </a:r>
            <a:r>
              <a:rPr lang="en-GB" sz="1400" b="0" i="0" u="none" strike="noStrike" cap="none" dirty="0">
                <a:solidFill>
                  <a:srgbClr val="000000"/>
                </a:solidFill>
                <a:latin typeface="Arial"/>
                <a:ea typeface="Arial"/>
                <a:cs typeface="Arial"/>
                <a:sym typeface="Arial"/>
              </a:rPr>
              <a:t> </a:t>
            </a:r>
            <a:endParaRPr lang="en-IN" dirty="0"/>
          </a:p>
        </p:txBody>
      </p:sp>
    </p:spTree>
    <p:extLst>
      <p:ext uri="{BB962C8B-B14F-4D97-AF65-F5344CB8AC3E}">
        <p14:creationId xmlns:p14="http://schemas.microsoft.com/office/powerpoint/2010/main" val="444899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8"/>
          <p:cNvSpPr txBox="1"/>
          <p:nvPr/>
        </p:nvSpPr>
        <p:spPr>
          <a:xfrm>
            <a:off x="766950" y="975625"/>
            <a:ext cx="7610100" cy="4464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700"/>
              <a:buFont typeface="Arial"/>
              <a:buNone/>
            </a:pPr>
            <a:r>
              <a:rPr lang="en-GB" sz="1700" b="1" i="0" u="none" strike="noStrike" cap="none">
                <a:solidFill>
                  <a:srgbClr val="434343"/>
                </a:solidFill>
                <a:latin typeface="Arial"/>
                <a:ea typeface="Arial"/>
                <a:cs typeface="Arial"/>
                <a:sym typeface="Arial"/>
              </a:rPr>
              <a:t>Part 3: Content Ideas and Marketing Strategies</a:t>
            </a:r>
            <a:endParaRPr sz="1700" b="0" i="0" u="none" strike="noStrike" cap="none">
              <a:solidFill>
                <a:srgbClr val="000000"/>
              </a:solidFill>
              <a:latin typeface="Arial"/>
              <a:ea typeface="Arial"/>
              <a:cs typeface="Arial"/>
              <a:sym typeface="Arial"/>
            </a:endParaRPr>
          </a:p>
        </p:txBody>
      </p:sp>
      <p:sp>
        <p:nvSpPr>
          <p:cNvPr id="167" name="Google Shape;167;p28"/>
          <p:cNvSpPr txBox="1"/>
          <p:nvPr/>
        </p:nvSpPr>
        <p:spPr>
          <a:xfrm>
            <a:off x="383400" y="1486175"/>
            <a:ext cx="8377200" cy="831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a:solidFill>
                  <a:srgbClr val="000000"/>
                </a:solidFill>
                <a:latin typeface="Arial"/>
                <a:ea typeface="Arial"/>
                <a:cs typeface="Arial"/>
                <a:sym typeface="Arial"/>
              </a:rPr>
              <a:t>Reflect on the content ideas and marketing strategies process, discussing the challenges encountered and lessons learned.</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9"/>
          <p:cNvSpPr txBox="1"/>
          <p:nvPr/>
        </p:nvSpPr>
        <p:spPr>
          <a:xfrm>
            <a:off x="516923" y="739625"/>
            <a:ext cx="8110200" cy="2893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Aim </a:t>
            </a:r>
            <a:r>
              <a:rPr lang="en-GB" sz="1400" b="0" i="0" u="none" strike="noStrike" cap="none">
                <a:solidFill>
                  <a:srgbClr val="000000"/>
                </a:solidFill>
                <a:latin typeface="Arial"/>
                <a:ea typeface="Arial"/>
                <a:cs typeface="Arial"/>
                <a:sym typeface="Arial"/>
              </a:rPr>
              <a:t>: Havells, a leading consumer electricals and appliances company, aims to be a pioneer in the industry by continuously innovating and offering high-quality products that enrich the lives of its customers. The company's core focus is to provide sustainable solutions, enhance convenience, and create a safer and smarter living environment for individuals and families alike.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Idea</a:t>
            </a:r>
            <a:r>
              <a:rPr lang="en-GB" sz="1400" b="0" i="0" u="none" strike="noStrike" cap="none">
                <a:solidFill>
                  <a:srgbClr val="000000"/>
                </a:solidFill>
                <a:latin typeface="Arial"/>
                <a:ea typeface="Arial"/>
                <a:cs typeface="Arial"/>
                <a:sym typeface="Arial"/>
              </a:rPr>
              <a:t> : Havells strives to create a diverse and dynamic product portfolio, offering a wide range of electrical products, home appliances, and smart solutions that cater to the evolving needs of its customers. With a focus on quality, reliability, and energy efficiency, Havells aims to enhance convenience, comfort, and safety in the lives of people across the globe.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Strategy : </a:t>
            </a:r>
            <a:r>
              <a:rPr lang="en-GB" sz="1400" b="0" i="0" u="none" strike="noStrike" cap="none">
                <a:solidFill>
                  <a:srgbClr val="000000"/>
                </a:solidFill>
                <a:latin typeface="Arial"/>
                <a:ea typeface="Arial"/>
                <a:cs typeface="Arial"/>
                <a:sym typeface="Arial"/>
              </a:rPr>
              <a:t>Havells adopts a multi-faceted and dynamic strategy to maintain its position as a leading player in the electrical and consumer appliances industry. The company's core strategy revolves around innovation, customer-centricity, market expansion, and sustainability. </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7"/>
          <p:cNvSpPr txBox="1"/>
          <p:nvPr/>
        </p:nvSpPr>
        <p:spPr>
          <a:xfrm>
            <a:off x="766950" y="975625"/>
            <a:ext cx="7610100" cy="4464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700"/>
              <a:buFont typeface="Arial"/>
              <a:buNone/>
            </a:pPr>
            <a:r>
              <a:rPr lang="en-GB" sz="1700" b="1" i="0" u="none" strike="noStrike" cap="none">
                <a:solidFill>
                  <a:srgbClr val="434343"/>
                </a:solidFill>
                <a:latin typeface="Arial"/>
                <a:ea typeface="Arial"/>
                <a:cs typeface="Arial"/>
                <a:sym typeface="Arial"/>
              </a:rPr>
              <a:t>Part 3: Content Ideas and Marketing Strategies</a:t>
            </a:r>
            <a:endParaRPr sz="1700" b="0" i="0" u="none" strike="noStrike" cap="none">
              <a:solidFill>
                <a:srgbClr val="000000"/>
              </a:solidFill>
              <a:latin typeface="Arial"/>
              <a:ea typeface="Arial"/>
              <a:cs typeface="Arial"/>
              <a:sym typeface="Arial"/>
            </a:endParaRPr>
          </a:p>
        </p:txBody>
      </p:sp>
      <p:sp>
        <p:nvSpPr>
          <p:cNvPr id="213" name="Google Shape;213;p37"/>
          <p:cNvSpPr txBox="1"/>
          <p:nvPr/>
        </p:nvSpPr>
        <p:spPr>
          <a:xfrm>
            <a:off x="383400" y="1486175"/>
            <a:ext cx="8377200" cy="3417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a:solidFill>
                  <a:srgbClr val="000000"/>
                </a:solidFill>
                <a:latin typeface="Arial"/>
                <a:ea typeface="Arial"/>
                <a:cs typeface="Arial"/>
                <a:sym typeface="Arial"/>
              </a:rPr>
              <a:t>Reflect on the content ideas and marketing strategies process, discussing the challenges encountered and lessons learned.</a:t>
            </a:r>
            <a:endParaRPr sz="1400" b="0" i="0" u="none" strike="noStrike" cap="none">
              <a:solidFill>
                <a:srgbClr val="000000"/>
              </a:solidFill>
              <a:latin typeface="Arial"/>
              <a:ea typeface="Arial"/>
              <a:cs typeface="Arial"/>
              <a:sym typeface="Arial"/>
            </a:endParaRPr>
          </a:p>
          <a:p>
            <a:pPr marL="13970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Content Ideas and Marketing Strategy Process: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Understanding the Audience</a:t>
            </a:r>
            <a:r>
              <a:rPr lang="en-GB" sz="1400" b="0" i="0" u="none" strike="noStrike" cap="none">
                <a:solidFill>
                  <a:srgbClr val="000000"/>
                </a:solidFill>
                <a:latin typeface="Arial"/>
                <a:ea typeface="Arial"/>
                <a:cs typeface="Arial"/>
                <a:sym typeface="Arial"/>
              </a:rPr>
              <a:t>: The process begins with in-depth research to understand the target audience's preferences, pain points, and aspirations. This helps in tailoring content that resonates with their needs and interests.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Creativity and Innovation</a:t>
            </a:r>
            <a:r>
              <a:rPr lang="en-GB" sz="1400" b="0" i="0" u="none" strike="noStrike" cap="none">
                <a:solidFill>
                  <a:srgbClr val="000000"/>
                </a:solidFill>
                <a:latin typeface="Arial"/>
                <a:ea typeface="Arial"/>
                <a:cs typeface="Arial"/>
                <a:sym typeface="Arial"/>
              </a:rPr>
              <a:t>: Developing unique and creative content ideas that stand out in a saturated market is essential. It involves brainstorming sessions, collaboration among team members, and staying updated with current trends.</a:t>
            </a:r>
            <a:endParaRPr sz="1400" b="0" i="0" u="none" strike="noStrike" cap="none">
              <a:solidFill>
                <a:srgbClr val="000000"/>
              </a:solidFill>
              <a:latin typeface="Arial"/>
              <a:ea typeface="Arial"/>
              <a:cs typeface="Arial"/>
              <a:sym typeface="Arial"/>
            </a:endParaRPr>
          </a:p>
          <a:p>
            <a:pPr marL="457200" marR="0" lvl="0" indent="-2286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13970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8"/>
          <p:cNvSpPr txBox="1"/>
          <p:nvPr/>
        </p:nvSpPr>
        <p:spPr>
          <a:xfrm>
            <a:off x="575734" y="313266"/>
            <a:ext cx="7527000" cy="3971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Brand Identity and Storytelling </a:t>
            </a:r>
            <a:r>
              <a:rPr lang="en-GB" sz="1400" b="0" i="0" u="none" strike="noStrike" cap="none">
                <a:solidFill>
                  <a:srgbClr val="000000"/>
                </a:solidFill>
                <a:latin typeface="Arial"/>
                <a:ea typeface="Arial"/>
                <a:cs typeface="Arial"/>
                <a:sym typeface="Arial"/>
              </a:rPr>
              <a:t>: Crafting a compelling brand story and identity is crucial for building an emotional connection with customers. Storytelling helps humanize the brand and makes it more relatable.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Multi-channel Approach </a:t>
            </a:r>
            <a:r>
              <a:rPr lang="en-GB" sz="1400" b="0" i="0" u="none" strike="noStrike" cap="none">
                <a:solidFill>
                  <a:srgbClr val="000000"/>
                </a:solidFill>
                <a:latin typeface="Arial"/>
                <a:ea typeface="Arial"/>
                <a:cs typeface="Arial"/>
                <a:sym typeface="Arial"/>
              </a:rPr>
              <a:t>: Implementing a multi-channel marketing approach ensures that the content reaches a broader audience. This includes leveraging social media, blogs, email marketing, videos, and more.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Challenges Encountered:</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Content Overload </a:t>
            </a:r>
            <a:r>
              <a:rPr lang="en-GB" sz="1400" b="0" i="0" u="none" strike="noStrike" cap="none">
                <a:solidFill>
                  <a:srgbClr val="000000"/>
                </a:solidFill>
                <a:latin typeface="Arial"/>
                <a:ea typeface="Arial"/>
                <a:cs typeface="Arial"/>
                <a:sym typeface="Arial"/>
              </a:rPr>
              <a:t>: In a digital world, consumers are bombarded with content daily. Standing out and capturing their attention amid the content overload can be challenging.</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Audience Fragmentation </a:t>
            </a:r>
            <a:r>
              <a:rPr lang="en-GB" sz="1400" b="0" i="0" u="none" strike="noStrike" cap="none">
                <a:solidFill>
                  <a:srgbClr val="000000"/>
                </a:solidFill>
                <a:latin typeface="Arial"/>
                <a:ea typeface="Arial"/>
                <a:cs typeface="Arial"/>
                <a:sym typeface="Arial"/>
              </a:rPr>
              <a:t>: Different audience segments have diverse preferences, making it difficult to create one-size-fits-all content. Personalization becomes crucial but requires more resources and effort.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p:nvPr/>
        </p:nvSpPr>
        <p:spPr>
          <a:xfrm>
            <a:off x="541724" y="405037"/>
            <a:ext cx="7610100" cy="857127"/>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900"/>
              <a:buFont typeface="Arial"/>
              <a:buNone/>
            </a:pPr>
            <a:r>
              <a:rPr lang="en-GB" sz="1900" b="1" i="0" u="none" strike="noStrike" cap="none">
                <a:solidFill>
                  <a:srgbClr val="434343"/>
                </a:solidFill>
                <a:latin typeface="Arial"/>
                <a:ea typeface="Arial"/>
                <a:cs typeface="Arial"/>
                <a:sym typeface="Arial"/>
              </a:rPr>
              <a:t>Part 1: Brand study, Competitor Analysis &amp; Buyer’s/Audience’s Persona</a:t>
            </a:r>
            <a:endParaRPr sz="1900" b="0" i="0" u="none" strike="noStrike" cap="none">
              <a:solidFill>
                <a:srgbClr val="000000"/>
              </a:solidFill>
              <a:latin typeface="Arial"/>
              <a:ea typeface="Arial"/>
              <a:cs typeface="Arial"/>
              <a:sym typeface="Arial"/>
            </a:endParaRPr>
          </a:p>
        </p:txBody>
      </p:sp>
      <p:sp>
        <p:nvSpPr>
          <p:cNvPr id="69" name="Google Shape;69;p15"/>
          <p:cNvSpPr txBox="1"/>
          <p:nvPr/>
        </p:nvSpPr>
        <p:spPr>
          <a:xfrm>
            <a:off x="771833" y="1262186"/>
            <a:ext cx="7380000" cy="4063500"/>
          </a:xfrm>
          <a:prstGeom prst="rect">
            <a:avLst/>
          </a:prstGeom>
          <a:noFill/>
          <a:ln>
            <a:noFill/>
          </a:ln>
        </p:spPr>
        <p:txBody>
          <a:bodyPr spcFirstLastPara="1" wrap="square" lIns="91425" tIns="91425" rIns="91425" bIns="91425" anchor="t" anchorCtr="0">
            <a:spAutoFit/>
          </a:bodyPr>
          <a:lstStyle/>
          <a:p>
            <a:pPr marL="457200" marR="0" lvl="0" indent="-22860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GB" sz="1400" b="1" i="0" u="none" strike="noStrike" cap="none">
                <a:solidFill>
                  <a:srgbClr val="000000"/>
                </a:solidFill>
                <a:latin typeface="Arial"/>
                <a:ea typeface="Arial"/>
                <a:cs typeface="Arial"/>
                <a:sym typeface="Arial"/>
              </a:rPr>
              <a:t>Research Brand Identity: </a:t>
            </a:r>
            <a:r>
              <a:rPr lang="en-GB" sz="1400" b="0" i="0" u="none" strike="noStrike" cap="none">
                <a:solidFill>
                  <a:srgbClr val="000000"/>
                </a:solidFill>
                <a:latin typeface="Arial"/>
                <a:ea typeface="Arial"/>
                <a:cs typeface="Arial"/>
                <a:sym typeface="Arial"/>
              </a:rPr>
              <a:t>Study the brand's mission, values, vision, and unique selling propositions (USPs).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  LOGO:</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chemeClr val="dk1"/>
                </a:solidFill>
                <a:latin typeface="Arial"/>
                <a:ea typeface="Arial"/>
                <a:cs typeface="Arial"/>
                <a:sym typeface="Arial"/>
              </a:rPr>
              <a:t>Brand colours: </a:t>
            </a:r>
            <a:r>
              <a:rPr lang="en-GB" sz="1400" b="0" i="0" u="none" strike="noStrike" cap="none">
                <a:solidFill>
                  <a:schemeClr val="dk1"/>
                </a:solidFill>
                <a:latin typeface="Arial"/>
                <a:ea typeface="Arial"/>
                <a:cs typeface="Arial"/>
                <a:sym typeface="Arial"/>
              </a:rPr>
              <a:t>Red &amp; White</a:t>
            </a:r>
            <a:endParaRPr sz="14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400"/>
              <a:buFont typeface="Arial"/>
              <a:buNone/>
            </a:pPr>
            <a:r>
              <a:rPr lang="en-GB" sz="1400" b="1" i="0" u="none" strike="noStrike" cap="none">
                <a:solidFill>
                  <a:schemeClr val="dk1"/>
                </a:solidFill>
                <a:latin typeface="Arial"/>
                <a:ea typeface="Arial"/>
                <a:cs typeface="Arial"/>
                <a:sym typeface="Arial"/>
              </a:rPr>
              <a:t>Tagline: </a:t>
            </a:r>
            <a:r>
              <a:rPr lang="en-GB" sz="1400" b="0" i="0" u="none" strike="noStrike" cap="none">
                <a:solidFill>
                  <a:srgbClr val="040C28"/>
                </a:solidFill>
                <a:latin typeface="Arial"/>
                <a:ea typeface="Arial"/>
                <a:cs typeface="Arial"/>
                <a:sym typeface="Arial"/>
              </a:rPr>
              <a:t>Committed to save energy</a:t>
            </a:r>
            <a:endParaRPr sz="13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Mission/Values:</a:t>
            </a:r>
            <a:r>
              <a:rPr lang="en-GB" sz="1400" b="0" i="0" u="none" strike="noStrike" cap="none">
                <a:solidFill>
                  <a:srgbClr val="000000"/>
                </a:solidFill>
                <a:latin typeface="Arial"/>
                <a:ea typeface="Arial"/>
                <a:cs typeface="Arial"/>
                <a:sym typeface="Arial"/>
              </a:rPr>
              <a:t>Havells India Ltd Mission and values is business ethics, global reach, technological expertise, building long-term relationships with all our associates, customers, partners and employees.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USP:</a:t>
            </a:r>
            <a:r>
              <a:rPr lang="en-GB" sz="1400" b="0" i="0" u="none" strike="noStrike" cap="none">
                <a:solidFill>
                  <a:srgbClr val="000000"/>
                </a:solidFill>
                <a:latin typeface="Arial"/>
                <a:ea typeface="Arial"/>
                <a:cs typeface="Arial"/>
                <a:sym typeface="Arial"/>
              </a:rPr>
              <a:t>The unique selling proposition of Havells revolves around energy efficiency and cost-effectiveness. </a:t>
            </a: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0" name="Google Shape;70;p15"/>
          <p:cNvPicPr preferRelativeResize="0"/>
          <p:nvPr/>
        </p:nvPicPr>
        <p:blipFill rotWithShape="1">
          <a:blip r:embed="rId3">
            <a:alphaModFix/>
          </a:blip>
          <a:srcRect/>
          <a:stretch/>
        </p:blipFill>
        <p:spPr>
          <a:xfrm>
            <a:off x="1609150" y="2099750"/>
            <a:ext cx="952608" cy="625900"/>
          </a:xfrm>
          <a:prstGeom prst="rect">
            <a:avLst/>
          </a:prstGeom>
          <a:noFill/>
          <a:ln>
            <a:noFill/>
          </a:ln>
        </p:spPr>
      </p:pic>
      <p:sp>
        <p:nvSpPr>
          <p:cNvPr id="71" name="Google Shape;71;p15"/>
          <p:cNvSpPr/>
          <p:nvPr/>
        </p:nvSpPr>
        <p:spPr>
          <a:xfrm>
            <a:off x="1995668" y="1185963"/>
            <a:ext cx="52245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 COMPANY/TOPIC for project: </a:t>
            </a:r>
            <a:r>
              <a:rPr lang="en-GB" sz="1400" b="1" i="0" u="none" strike="noStrike" cap="none">
                <a:solidFill>
                  <a:schemeClr val="dk1"/>
                </a:solidFill>
                <a:latin typeface="Arial"/>
                <a:ea typeface="Arial"/>
                <a:cs typeface="Arial"/>
                <a:sym typeface="Arial"/>
              </a:rPr>
              <a:t>Havells India Ltd.</a:t>
            </a:r>
            <a:endParaRPr sz="1400" b="0" i="0" u="none" strike="noStrike" cap="none">
              <a:solidFill>
                <a:srgbClr val="000000"/>
              </a:solidFill>
              <a:latin typeface="Arial"/>
              <a:ea typeface="Arial"/>
              <a:cs typeface="Arial"/>
              <a:sym typeface="Arial"/>
            </a:endParaRPr>
          </a:p>
        </p:txBody>
      </p:sp>
      <p:sp>
        <p:nvSpPr>
          <p:cNvPr id="72" name="Google Shape;72;p15"/>
          <p:cNvSpPr/>
          <p:nvPr/>
        </p:nvSpPr>
        <p:spPr>
          <a:xfrm>
            <a:off x="3561947" y="2417862"/>
            <a:ext cx="646331" cy="307777"/>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400" b="0" i="0" u="none" strike="noStrike" cap="none">
              <a:solidFill>
                <a:srgbClr val="000000"/>
              </a:solidFill>
              <a:latin typeface="Arial"/>
              <a:ea typeface="Arial"/>
              <a:cs typeface="Arial"/>
              <a:sym typeface="Arial"/>
            </a:endParaRPr>
          </a:p>
        </p:txBody>
      </p:sp>
      <p:sp>
        <p:nvSpPr>
          <p:cNvPr id="73" name="Google Shape;73;p15"/>
          <p:cNvSpPr/>
          <p:nvPr/>
        </p:nvSpPr>
        <p:spPr>
          <a:xfrm>
            <a:off x="3237020" y="1397123"/>
            <a:ext cx="1814920" cy="307777"/>
          </a:xfrm>
          <a:prstGeom prst="rect">
            <a:avLst/>
          </a:prstGeom>
          <a:noFill/>
          <a:ln>
            <a:noFill/>
          </a:ln>
        </p:spPr>
        <p:txBody>
          <a:bodyPr spcFirstLastPara="1" wrap="square" lIns="91425" tIns="45700" rIns="91425" bIns="45700" anchor="t" anchorCtr="0">
            <a:noAutofit/>
          </a:bodyPr>
          <a:lstStyle/>
          <a:p>
            <a:pPr marL="15875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9"/>
          <p:cNvSpPr txBox="1"/>
          <p:nvPr/>
        </p:nvSpPr>
        <p:spPr>
          <a:xfrm>
            <a:off x="609599" y="0"/>
            <a:ext cx="8170200" cy="1816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Content Quality vs. Quantity </a:t>
            </a:r>
            <a:r>
              <a:rPr lang="en-GB" sz="1400" b="0" i="0" u="none" strike="noStrike" cap="none">
                <a:solidFill>
                  <a:srgbClr val="000000"/>
                </a:solidFill>
                <a:latin typeface="Arial"/>
                <a:ea typeface="Arial"/>
                <a:cs typeface="Arial"/>
                <a:sym typeface="Arial"/>
              </a:rPr>
              <a:t>: Balancing the need for consistent content production with maintaining high-quality standards can be a challenge.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Platform Algorithm Changes</a:t>
            </a:r>
            <a:r>
              <a:rPr lang="en-GB" sz="1400" b="0" i="0" u="none" strike="noStrike" cap="none">
                <a:solidFill>
                  <a:srgbClr val="000000"/>
                </a:solidFill>
                <a:latin typeface="Arial"/>
                <a:ea typeface="Arial"/>
                <a:cs typeface="Arial"/>
                <a:sym typeface="Arial"/>
              </a:rPr>
              <a:t>: Social media platforms often update their algorithms, affecting content reach and engagement. Staying adaptable to these changes is vital for success.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 name="Google Shape;224;p39"/>
          <p:cNvSpPr txBox="1"/>
          <p:nvPr/>
        </p:nvSpPr>
        <p:spPr>
          <a:xfrm flipH="1">
            <a:off x="609599" y="1557904"/>
            <a:ext cx="8305800" cy="3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Lessons Learned:</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Quality Over Quantity</a:t>
            </a:r>
            <a:r>
              <a:rPr lang="en-GB" sz="1400" b="0" i="0" u="none" strike="noStrike" cap="none">
                <a:solidFill>
                  <a:srgbClr val="000000"/>
                </a:solidFill>
                <a:latin typeface="Arial"/>
                <a:ea typeface="Arial"/>
                <a:cs typeface="Arial"/>
                <a:sym typeface="Arial"/>
              </a:rPr>
              <a:t>: Focus on producing high-quality content that adds value to the audience. Engaging and valuable content tends to have a more significant impact.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Customer-Centric Approach</a:t>
            </a:r>
            <a:r>
              <a:rPr lang="en-GB" sz="1400" b="0" i="0" u="none" strike="noStrike" cap="none">
                <a:solidFill>
                  <a:srgbClr val="000000"/>
                </a:solidFill>
                <a:latin typeface="Arial"/>
                <a:ea typeface="Arial"/>
                <a:cs typeface="Arial"/>
                <a:sym typeface="Arial"/>
              </a:rPr>
              <a:t>: Put the audience at the core of content creation and marketing strategies. Understanding their needs and preferences leads to more meaningful connections.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Consistency and Patience</a:t>
            </a:r>
            <a:r>
              <a:rPr lang="en-GB" sz="1400" b="0" i="0" u="none" strike="noStrike" cap="none">
                <a:solidFill>
                  <a:srgbClr val="000000"/>
                </a:solidFill>
                <a:latin typeface="Arial"/>
                <a:ea typeface="Arial"/>
                <a:cs typeface="Arial"/>
                <a:sym typeface="Arial"/>
              </a:rPr>
              <a:t>: Building a strong brand presence and loyal customer base takes time. Consistent efforts and patience are necessary for long-term success.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 Agility and Flexibility </a:t>
            </a:r>
            <a:r>
              <a:rPr lang="en-GB" sz="1400" b="0" i="0" u="none" strike="noStrike" cap="none">
                <a:solidFill>
                  <a:srgbClr val="000000"/>
                </a:solidFill>
                <a:latin typeface="Arial"/>
                <a:ea typeface="Arial"/>
                <a:cs typeface="Arial"/>
                <a:sym typeface="Arial"/>
              </a:rPr>
              <a:t>: Embrace a flexible approach to adapt quickly to changing market trends and platform algorithm updates. This requires ongoing monitoring and evaluation.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40"/>
          <p:cNvSpPr txBox="1"/>
          <p:nvPr/>
        </p:nvSpPr>
        <p:spPr>
          <a:xfrm>
            <a:off x="181350" y="323700"/>
            <a:ext cx="8781300" cy="6480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400"/>
              <a:buFont typeface="Arial"/>
              <a:buNone/>
            </a:pPr>
            <a:r>
              <a:rPr lang="en-GB" sz="1400" b="1" i="0" u="none" strike="noStrike" cap="none">
                <a:solidFill>
                  <a:srgbClr val="434343"/>
                </a:solidFill>
                <a:latin typeface="Arial"/>
                <a:ea typeface="Arial"/>
                <a:cs typeface="Arial"/>
                <a:sym typeface="Arial"/>
              </a:rPr>
              <a:t>Part 4: Content Creation and Curation (Post creations, Designs/Video Editing, Ad Campaigns over Social Media and Email Ideation and Creation) </a:t>
            </a:r>
            <a:endParaRPr sz="1400" b="0" i="0" u="none" strike="noStrike" cap="none">
              <a:solidFill>
                <a:srgbClr val="000000"/>
              </a:solidFill>
              <a:latin typeface="Arial"/>
              <a:ea typeface="Arial"/>
              <a:cs typeface="Arial"/>
              <a:sym typeface="Arial"/>
            </a:endParaRPr>
          </a:p>
        </p:txBody>
      </p:sp>
      <p:sp>
        <p:nvSpPr>
          <p:cNvPr id="230" name="Google Shape;230;p40"/>
          <p:cNvSpPr txBox="1"/>
          <p:nvPr/>
        </p:nvSpPr>
        <p:spPr>
          <a:xfrm>
            <a:off x="478200" y="1392050"/>
            <a:ext cx="8187600" cy="2986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Post Creation: </a:t>
            </a:r>
            <a:endParaRPr sz="1400" b="1"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GB" sz="1400" b="1" i="0" u="none" strike="noStrike" cap="none">
                <a:solidFill>
                  <a:srgbClr val="000000"/>
                </a:solidFill>
                <a:latin typeface="Arial"/>
                <a:ea typeface="Arial"/>
                <a:cs typeface="Arial"/>
                <a:sym typeface="Arial"/>
              </a:rPr>
              <a:t>Select Content Categories:</a:t>
            </a:r>
            <a:r>
              <a:rPr lang="en-GB" sz="1400" b="0" i="0" u="none" strike="noStrike" cap="none">
                <a:solidFill>
                  <a:srgbClr val="000000"/>
                </a:solidFill>
                <a:latin typeface="Arial"/>
                <a:ea typeface="Arial"/>
                <a:cs typeface="Arial"/>
                <a:sym typeface="Arial"/>
              </a:rPr>
              <a:t> Identify three different content formats relevant to the chosen topic or industry. Research and Brainstorm: Research trending topics, industry news, or audience interests within each category. Brainstorm ideas for social media posts that align with each category. Do note that 1 content format has to be video and additionally 3 stories/status are to be created.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000000"/>
                </a:solidFill>
                <a:latin typeface="Arial"/>
                <a:ea typeface="Arial"/>
                <a:cs typeface="Arial"/>
                <a:sym typeface="Arial"/>
              </a:rPr>
              <a:t>Format 1:Blog article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chemeClr val="dk1"/>
                </a:solidFill>
                <a:latin typeface="Arial"/>
                <a:ea typeface="Arial"/>
                <a:cs typeface="Arial"/>
                <a:sym typeface="Arial"/>
              </a:rPr>
              <a:t>Format</a:t>
            </a:r>
            <a:r>
              <a:rPr lang="en-GB" sz="1400" b="0" i="0" u="none" strike="noStrike" cap="none">
                <a:solidFill>
                  <a:srgbClr val="000000"/>
                </a:solidFill>
                <a:latin typeface="Arial"/>
                <a:ea typeface="Arial"/>
                <a:cs typeface="Arial"/>
                <a:sym typeface="Arial"/>
              </a:rPr>
              <a:t> 2:Video</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chemeClr val="dk1"/>
                </a:solidFill>
                <a:latin typeface="Arial"/>
                <a:ea typeface="Arial"/>
                <a:cs typeface="Arial"/>
                <a:sym typeface="Arial"/>
              </a:rPr>
              <a:t>Format</a:t>
            </a:r>
            <a:r>
              <a:rPr lang="en-GB" sz="1400" b="0" i="0" u="none" strike="noStrike" cap="none">
                <a:solidFill>
                  <a:srgbClr val="000000"/>
                </a:solidFill>
                <a:latin typeface="Arial"/>
                <a:ea typeface="Arial"/>
                <a:cs typeface="Arial"/>
                <a:sym typeface="Arial"/>
              </a:rPr>
              <a:t> 3:Creative</a:t>
            </a:r>
            <a:endParaRPr sz="1400" b="0" i="0" u="none" strike="noStrike" cap="none">
              <a:solidFill>
                <a:srgbClr val="000000"/>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41"/>
          <p:cNvSpPr txBox="1"/>
          <p:nvPr/>
        </p:nvSpPr>
        <p:spPr>
          <a:xfrm>
            <a:off x="181350" y="323700"/>
            <a:ext cx="8781300" cy="6480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400"/>
              <a:buFont typeface="Arial"/>
              <a:buNone/>
            </a:pPr>
            <a:r>
              <a:rPr lang="en-GB" sz="1400" b="1" i="0" u="none" strike="noStrike" cap="none">
                <a:solidFill>
                  <a:srgbClr val="434343"/>
                </a:solidFill>
                <a:latin typeface="Arial"/>
                <a:ea typeface="Arial"/>
                <a:cs typeface="Arial"/>
                <a:sym typeface="Arial"/>
              </a:rPr>
              <a:t>Part 4: Content Creation and Curation (Post creations, Designs/Video Editing, Ad Campaigns over Social Media and Email Ideation and Creation) </a:t>
            </a:r>
            <a:endParaRPr sz="1400" b="0" i="0" u="none" strike="noStrike" cap="none">
              <a:solidFill>
                <a:srgbClr val="000000"/>
              </a:solidFill>
              <a:latin typeface="Arial"/>
              <a:ea typeface="Arial"/>
              <a:cs typeface="Arial"/>
              <a:sym typeface="Arial"/>
            </a:endParaRPr>
          </a:p>
        </p:txBody>
      </p:sp>
      <p:sp>
        <p:nvSpPr>
          <p:cNvPr id="236" name="Google Shape;236;p41"/>
          <p:cNvSpPr txBox="1"/>
          <p:nvPr/>
        </p:nvSpPr>
        <p:spPr>
          <a:xfrm>
            <a:off x="478200" y="1392050"/>
            <a:ext cx="8484600" cy="3847177"/>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dirty="0">
                <a:solidFill>
                  <a:srgbClr val="000000"/>
                </a:solidFill>
                <a:latin typeface="Arial"/>
                <a:ea typeface="Arial"/>
                <a:cs typeface="Arial"/>
                <a:sym typeface="Arial"/>
              </a:rPr>
              <a:t> </a:t>
            </a:r>
            <a:r>
              <a:rPr lang="en-GB" sz="1400" b="1" i="0" u="none" strike="noStrike" cap="none" dirty="0">
                <a:solidFill>
                  <a:srgbClr val="000000"/>
                </a:solidFill>
                <a:latin typeface="Arial"/>
                <a:ea typeface="Arial"/>
                <a:cs typeface="Arial"/>
                <a:sym typeface="Arial"/>
              </a:rPr>
              <a:t>Format 1</a:t>
            </a:r>
            <a:r>
              <a:rPr lang="en-GB" sz="1400" b="0" i="0" u="none" strike="noStrike" cap="none" dirty="0">
                <a:solidFill>
                  <a:srgbClr val="000000"/>
                </a:solidFill>
                <a:latin typeface="Arial"/>
                <a:ea typeface="Arial"/>
                <a:cs typeface="Arial"/>
                <a:sym typeface="Arial"/>
              </a:rPr>
              <a:t>: Blog article</a:t>
            </a:r>
            <a:endParaRPr dirty="0"/>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dirty="0">
                <a:solidFill>
                  <a:srgbClr val="000000"/>
                </a:solidFill>
                <a:latin typeface="Arial"/>
                <a:ea typeface="Arial"/>
                <a:cs typeface="Arial"/>
                <a:sym typeface="Arial"/>
              </a:rPr>
              <a:t>Blog Link </a:t>
            </a:r>
            <a:r>
              <a:rPr lang="en-GB" sz="1400" b="0" i="0" u="none" strike="noStrike" cap="none" dirty="0">
                <a:solidFill>
                  <a:srgbClr val="000000"/>
                </a:solidFill>
                <a:latin typeface="Arial"/>
                <a:ea typeface="Arial"/>
                <a:cs typeface="Arial"/>
                <a:sym typeface="Arial"/>
              </a:rPr>
              <a:t>:  </a:t>
            </a:r>
            <a:r>
              <a:rPr lang="en-GB" sz="1400" b="0" i="0" u="sng" strike="noStrike" cap="none" dirty="0">
                <a:solidFill>
                  <a:schemeClr val="hlink"/>
                </a:solidFill>
                <a:latin typeface="Arial"/>
                <a:ea typeface="Arial"/>
                <a:cs typeface="Arial"/>
                <a:sym typeface="Arial"/>
                <a:hlinkClick r:id="rId3"/>
              </a:rPr>
              <a:t>https://havells--products.blogspot.com</a:t>
            </a:r>
            <a:r>
              <a:rPr lang="en-GB" sz="1400" b="0" i="0" u="none" strike="noStrike" cap="none" dirty="0">
                <a:solidFill>
                  <a:srgbClr val="000000"/>
                </a:solidFill>
                <a:latin typeface="Arial"/>
                <a:ea typeface="Arial"/>
                <a:cs typeface="Arial"/>
                <a:sym typeface="Arial"/>
              </a:rPr>
              <a:t>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0" i="0" u="none" strike="noStrike" cap="none" dirty="0">
                <a:solidFill>
                  <a:srgbClr val="000000"/>
                </a:solidFill>
                <a:latin typeface="Arial"/>
                <a:ea typeface="Arial"/>
                <a:cs typeface="Arial"/>
                <a:sym typeface="Arial"/>
              </a:rPr>
              <a:t>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dirty="0">
                <a:solidFill>
                  <a:srgbClr val="000000"/>
                </a:solidFill>
                <a:latin typeface="Arial"/>
                <a:ea typeface="Arial"/>
                <a:cs typeface="Arial"/>
                <a:sym typeface="Arial"/>
              </a:rPr>
              <a:t>Aim </a:t>
            </a:r>
            <a:r>
              <a:rPr lang="en-GB" sz="1400" b="0" i="0" u="none" strike="noStrike" cap="none" dirty="0">
                <a:solidFill>
                  <a:srgbClr val="000000"/>
                </a:solidFill>
                <a:latin typeface="Arial"/>
                <a:ea typeface="Arial"/>
                <a:cs typeface="Arial"/>
                <a:sym typeface="Arial"/>
              </a:rPr>
              <a:t>: Boost SEO &amp; provide information about major power distribution equipment manufacturer with a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0" i="0" u="none" strike="noStrike" cap="none" dirty="0">
                <a:solidFill>
                  <a:srgbClr val="000000"/>
                </a:solidFill>
                <a:latin typeface="Arial"/>
                <a:ea typeface="Arial"/>
                <a:cs typeface="Arial"/>
                <a:sym typeface="Arial"/>
              </a:rPr>
              <a:t>       strong global presence</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dirty="0">
                <a:solidFill>
                  <a:srgbClr val="000000"/>
                </a:solidFill>
                <a:latin typeface="Arial"/>
                <a:ea typeface="Arial"/>
                <a:cs typeface="Arial"/>
                <a:sym typeface="Arial"/>
              </a:rPr>
              <a:t>Date </a:t>
            </a:r>
            <a:r>
              <a:rPr lang="en-GB" sz="1400" b="0" i="0" u="none" strike="noStrike" cap="none" dirty="0">
                <a:solidFill>
                  <a:srgbClr val="000000"/>
                </a:solidFill>
                <a:latin typeface="Arial"/>
                <a:ea typeface="Arial"/>
                <a:cs typeface="Arial"/>
                <a:sym typeface="Arial"/>
              </a:rPr>
              <a:t>: 20th </a:t>
            </a:r>
            <a:r>
              <a:rPr lang="en-GB" sz="1400" b="0" i="0" u="none" strike="noStrike" cap="none" dirty="0" err="1">
                <a:solidFill>
                  <a:srgbClr val="000000"/>
                </a:solidFill>
                <a:latin typeface="Arial"/>
                <a:ea typeface="Arial"/>
                <a:cs typeface="Arial"/>
                <a:sym typeface="Arial"/>
              </a:rPr>
              <a:t>july</a:t>
            </a:r>
            <a:r>
              <a:rPr lang="en-GB" sz="1400" b="0" i="0" u="none" strike="noStrike" cap="none" dirty="0">
                <a:solidFill>
                  <a:srgbClr val="000000"/>
                </a:solidFill>
                <a:latin typeface="Arial"/>
                <a:ea typeface="Arial"/>
                <a:cs typeface="Arial"/>
                <a:sym typeface="Arial"/>
              </a:rPr>
              <a:t> 2023</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dirty="0">
                <a:solidFill>
                  <a:srgbClr val="000000"/>
                </a:solidFill>
                <a:latin typeface="Arial"/>
                <a:ea typeface="Arial"/>
                <a:cs typeface="Arial"/>
                <a:sym typeface="Arial"/>
              </a:rPr>
              <a:t>Idea </a:t>
            </a:r>
            <a:r>
              <a:rPr lang="en-GB" sz="1400" b="0" i="0" u="none" strike="noStrike" cap="none" dirty="0">
                <a:solidFill>
                  <a:srgbClr val="000000"/>
                </a:solidFill>
                <a:latin typeface="Arial"/>
                <a:ea typeface="Arial"/>
                <a:cs typeface="Arial"/>
                <a:sym typeface="Arial"/>
              </a:rPr>
              <a:t>: Havells India introduces innovative Solid State Circuit Breaker (SSCB) technology in</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GB" sz="1400" b="0" i="0" u="none" strike="noStrike" cap="none" dirty="0">
                <a:solidFill>
                  <a:srgbClr val="000000"/>
                </a:solidFill>
                <a:latin typeface="Arial"/>
                <a:ea typeface="Arial"/>
                <a:cs typeface="Arial"/>
                <a:sym typeface="Arial"/>
              </a:rPr>
              <a:t>        association with Swedish Tech Start Up - </a:t>
            </a:r>
            <a:r>
              <a:rPr lang="en-GB" sz="1400" b="0" i="0" u="none" strike="noStrike" cap="none" dirty="0" err="1">
                <a:solidFill>
                  <a:srgbClr val="000000"/>
                </a:solidFill>
                <a:latin typeface="Arial"/>
                <a:ea typeface="Arial"/>
                <a:cs typeface="Arial"/>
                <a:sym typeface="Arial"/>
              </a:rPr>
              <a:t>Blixt</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dirty="0">
                <a:solidFill>
                  <a:srgbClr val="000000"/>
                </a:solidFill>
                <a:latin typeface="Arial"/>
                <a:ea typeface="Arial"/>
                <a:cs typeface="Arial"/>
                <a:sym typeface="Arial"/>
              </a:rPr>
              <a:t>Topic </a:t>
            </a:r>
            <a:r>
              <a:rPr lang="en-GB" sz="1400" b="0" i="0" u="none" strike="noStrike" cap="none" dirty="0">
                <a:solidFill>
                  <a:srgbClr val="000000"/>
                </a:solidFill>
                <a:latin typeface="Arial"/>
                <a:ea typeface="Arial"/>
                <a:cs typeface="Arial"/>
                <a:sym typeface="Arial"/>
              </a:rPr>
              <a:t>: 5 ways to use SSCB (Solid State Circuit Breaker) has various applications</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42"/>
          <p:cNvSpPr txBox="1"/>
          <p:nvPr/>
        </p:nvSpPr>
        <p:spPr>
          <a:xfrm>
            <a:off x="181350" y="323700"/>
            <a:ext cx="8781300" cy="6480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400"/>
              <a:buFont typeface="Arial"/>
              <a:buNone/>
            </a:pPr>
            <a:r>
              <a:rPr lang="en-GB" sz="1400" b="1" i="0" u="none" strike="noStrike" cap="none">
                <a:solidFill>
                  <a:srgbClr val="434343"/>
                </a:solidFill>
                <a:latin typeface="Arial"/>
                <a:ea typeface="Arial"/>
                <a:cs typeface="Arial"/>
                <a:sym typeface="Arial"/>
              </a:rPr>
              <a:t>Part 4: Content Creation and Curation (Post creations, Designs/Video Editing, Ad Campaigns over Social Media and Email Ideation and Creation) </a:t>
            </a:r>
            <a:endParaRPr sz="1400" b="0" i="0" u="none" strike="noStrike" cap="none">
              <a:solidFill>
                <a:srgbClr val="000000"/>
              </a:solidFill>
              <a:latin typeface="Arial"/>
              <a:ea typeface="Arial"/>
              <a:cs typeface="Arial"/>
              <a:sym typeface="Arial"/>
            </a:endParaRPr>
          </a:p>
        </p:txBody>
      </p:sp>
      <p:sp>
        <p:nvSpPr>
          <p:cNvPr id="242" name="Google Shape;242;p42"/>
          <p:cNvSpPr txBox="1"/>
          <p:nvPr/>
        </p:nvSpPr>
        <p:spPr>
          <a:xfrm>
            <a:off x="478200" y="1392050"/>
            <a:ext cx="8484600" cy="341629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dirty="0">
                <a:solidFill>
                  <a:srgbClr val="000000"/>
                </a:solidFill>
                <a:latin typeface="Arial"/>
                <a:ea typeface="Arial"/>
                <a:cs typeface="Arial"/>
                <a:sym typeface="Arial"/>
              </a:rPr>
              <a:t> </a:t>
            </a:r>
            <a:r>
              <a:rPr lang="en-GB" sz="1400" b="1" i="0" u="none" strike="noStrike" cap="none" dirty="0">
                <a:solidFill>
                  <a:srgbClr val="000000"/>
                </a:solidFill>
                <a:latin typeface="Arial"/>
                <a:ea typeface="Arial"/>
                <a:cs typeface="Arial"/>
                <a:sym typeface="Arial"/>
              </a:rPr>
              <a:t>Format 2 </a:t>
            </a:r>
            <a:r>
              <a:rPr lang="en-GB" sz="1400" b="0" i="0" u="none" strike="noStrike" cap="none" dirty="0">
                <a:solidFill>
                  <a:srgbClr val="000000"/>
                </a:solidFill>
                <a:latin typeface="Arial"/>
                <a:ea typeface="Arial"/>
                <a:cs typeface="Arial"/>
                <a:sym typeface="Arial"/>
              </a:rPr>
              <a:t>: Video</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0" i="0" u="none" strike="noStrike" cap="none" dirty="0">
                <a:solidFill>
                  <a:srgbClr val="000000"/>
                </a:solidFill>
                <a:latin typeface="Arial"/>
                <a:ea typeface="Arial"/>
                <a:cs typeface="Arial"/>
                <a:sym typeface="Arial"/>
              </a:rPr>
              <a:t>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dirty="0">
                <a:solidFill>
                  <a:srgbClr val="000000"/>
                </a:solidFill>
                <a:latin typeface="Arial"/>
                <a:ea typeface="Arial"/>
                <a:cs typeface="Arial"/>
                <a:sym typeface="Arial"/>
              </a:rPr>
              <a:t>Aim </a:t>
            </a:r>
            <a:r>
              <a:rPr lang="en-GB" sz="1400" b="0" i="0" u="none" strike="noStrike" cap="none" dirty="0">
                <a:solidFill>
                  <a:srgbClr val="000000"/>
                </a:solidFill>
                <a:latin typeface="Arial"/>
                <a:ea typeface="Arial"/>
                <a:cs typeface="Arial"/>
                <a:sym typeface="Arial"/>
              </a:rPr>
              <a:t>: To promote a better Summer Havells Fans</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dirty="0">
                <a:solidFill>
                  <a:srgbClr val="000000"/>
                </a:solidFill>
                <a:latin typeface="Arial"/>
                <a:ea typeface="Arial"/>
                <a:cs typeface="Arial"/>
                <a:sym typeface="Arial"/>
              </a:rPr>
              <a:t>Date</a:t>
            </a:r>
            <a:r>
              <a:rPr lang="en-GB" sz="1400" b="0" i="0" u="none" strike="noStrike" cap="none" dirty="0">
                <a:solidFill>
                  <a:srgbClr val="000000"/>
                </a:solidFill>
                <a:latin typeface="Arial"/>
                <a:ea typeface="Arial"/>
                <a:cs typeface="Arial"/>
                <a:sym typeface="Arial"/>
              </a:rPr>
              <a:t> : 21th </a:t>
            </a:r>
            <a:r>
              <a:rPr lang="en-GB" sz="1400" b="0" i="0" u="none" strike="noStrike" cap="none" dirty="0" err="1">
                <a:solidFill>
                  <a:srgbClr val="000000"/>
                </a:solidFill>
                <a:latin typeface="Arial"/>
                <a:ea typeface="Arial"/>
                <a:cs typeface="Arial"/>
                <a:sym typeface="Arial"/>
              </a:rPr>
              <a:t>july</a:t>
            </a:r>
            <a:r>
              <a:rPr lang="en-GB" sz="1400" b="0" i="0" u="none" strike="noStrike" cap="none" dirty="0">
                <a:solidFill>
                  <a:srgbClr val="000000"/>
                </a:solidFill>
                <a:latin typeface="Arial"/>
                <a:ea typeface="Arial"/>
                <a:cs typeface="Arial"/>
                <a:sym typeface="Arial"/>
              </a:rPr>
              <a:t> 2023</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dirty="0">
                <a:solidFill>
                  <a:srgbClr val="000000"/>
                </a:solidFill>
                <a:latin typeface="Arial"/>
                <a:ea typeface="Arial"/>
                <a:cs typeface="Arial"/>
                <a:sym typeface="Arial"/>
              </a:rPr>
              <a:t>Idea</a:t>
            </a:r>
            <a:r>
              <a:rPr lang="en-GB" sz="1400" b="0" i="0" u="none" strike="noStrike" cap="none" dirty="0">
                <a:solidFill>
                  <a:srgbClr val="000000"/>
                </a:solidFill>
                <a:latin typeface="Arial"/>
                <a:ea typeface="Arial"/>
                <a:cs typeface="Arial"/>
                <a:sym typeface="Arial"/>
              </a:rPr>
              <a:t> : Presenting the wide range of Havells Fans, the ultimate summer essential for your home.</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GB" sz="1400" b="0" i="0" u="none" strike="noStrike" cap="none" dirty="0">
                <a:solidFill>
                  <a:srgbClr val="000000"/>
                </a:solidFill>
                <a:latin typeface="Arial"/>
                <a:ea typeface="Arial"/>
                <a:cs typeface="Arial"/>
                <a:sym typeface="Arial"/>
              </a:rPr>
              <a:t>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dirty="0">
                <a:solidFill>
                  <a:srgbClr val="000000"/>
                </a:solidFill>
                <a:latin typeface="Arial"/>
                <a:ea typeface="Arial"/>
                <a:cs typeface="Arial"/>
                <a:sym typeface="Arial"/>
              </a:rPr>
              <a:t>Topic</a:t>
            </a:r>
            <a:r>
              <a:rPr lang="en-GB" sz="1400" b="0" i="0" u="none" strike="noStrike" cap="none" dirty="0">
                <a:solidFill>
                  <a:srgbClr val="000000"/>
                </a:solidFill>
                <a:latin typeface="Arial"/>
                <a:ea typeface="Arial"/>
                <a:cs typeface="Arial"/>
                <a:sym typeface="Arial"/>
              </a:rPr>
              <a:t> : Launch wide range of Havells Fans</a:t>
            </a:r>
          </a:p>
          <a:p>
            <a:pPr marL="0" marR="0" lvl="0" indent="0" algn="l" rtl="0">
              <a:lnSpc>
                <a:spcPct val="100000"/>
              </a:lnSpc>
              <a:spcBef>
                <a:spcPts val="0"/>
              </a:spcBef>
              <a:spcAft>
                <a:spcPts val="0"/>
              </a:spcAft>
              <a:buClr>
                <a:srgbClr val="000000"/>
              </a:buClr>
              <a:buSzPts val="1400"/>
              <a:buFont typeface="Arial"/>
              <a:buNone/>
            </a:pPr>
            <a:endParaRPr lang="en-GB" dirty="0"/>
          </a:p>
          <a:p>
            <a:pPr marL="0" marR="0" lvl="0" indent="0" algn="l" rtl="0">
              <a:lnSpc>
                <a:spcPct val="100000"/>
              </a:lnSpc>
              <a:spcBef>
                <a:spcPts val="0"/>
              </a:spcBef>
              <a:spcAft>
                <a:spcPts val="0"/>
              </a:spcAft>
              <a:buClr>
                <a:srgbClr val="000000"/>
              </a:buClr>
              <a:buSzPts val="1400"/>
              <a:buFont typeface="Arial"/>
              <a:buNone/>
            </a:pPr>
            <a:r>
              <a:rPr lang="en-GB" b="1" dirty="0"/>
              <a:t>Link </a:t>
            </a:r>
            <a:r>
              <a:rPr lang="en-GB" dirty="0"/>
              <a:t>: </a:t>
            </a:r>
            <a:r>
              <a:rPr lang="en-GB" dirty="0">
                <a:hlinkClick r:id="rId3"/>
              </a:rPr>
              <a:t>https://youtu.be/cJgcU9vFM_E</a:t>
            </a:r>
            <a:r>
              <a:rPr lang="en-GB" dirty="0"/>
              <a:t>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43"/>
          <p:cNvSpPr txBox="1"/>
          <p:nvPr/>
        </p:nvSpPr>
        <p:spPr>
          <a:xfrm>
            <a:off x="181350" y="323700"/>
            <a:ext cx="8781300" cy="6480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400"/>
              <a:buFont typeface="Arial"/>
              <a:buNone/>
            </a:pPr>
            <a:r>
              <a:rPr lang="en-GB" sz="1400" b="1" i="0" u="none" strike="noStrike" cap="none">
                <a:solidFill>
                  <a:srgbClr val="434343"/>
                </a:solidFill>
                <a:latin typeface="Arial"/>
                <a:ea typeface="Arial"/>
                <a:cs typeface="Arial"/>
                <a:sym typeface="Arial"/>
              </a:rPr>
              <a:t>Part 4: Content Creation and Curation (Post creations, Designs/Video Editing, Ad Campaigns over Social Media and Email Ideation and Creation) </a:t>
            </a:r>
            <a:endParaRPr sz="1400" b="0" i="0" u="none" strike="noStrike" cap="none">
              <a:solidFill>
                <a:srgbClr val="000000"/>
              </a:solidFill>
              <a:latin typeface="Arial"/>
              <a:ea typeface="Arial"/>
              <a:cs typeface="Arial"/>
              <a:sym typeface="Arial"/>
            </a:endParaRPr>
          </a:p>
        </p:txBody>
      </p:sp>
      <p:sp>
        <p:nvSpPr>
          <p:cNvPr id="248" name="Google Shape;248;p43"/>
          <p:cNvSpPr txBox="1"/>
          <p:nvPr/>
        </p:nvSpPr>
        <p:spPr>
          <a:xfrm>
            <a:off x="478200" y="1392050"/>
            <a:ext cx="8484600" cy="2986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dirty="0">
                <a:solidFill>
                  <a:srgbClr val="000000"/>
                </a:solidFill>
                <a:latin typeface="Arial"/>
                <a:ea typeface="Arial"/>
                <a:cs typeface="Arial"/>
                <a:sym typeface="Arial"/>
              </a:rPr>
              <a:t> </a:t>
            </a:r>
            <a:r>
              <a:rPr lang="en-GB" sz="1400" b="1" i="0" u="none" strike="noStrike" cap="none" dirty="0">
                <a:solidFill>
                  <a:srgbClr val="000000"/>
                </a:solidFill>
                <a:latin typeface="Arial"/>
                <a:ea typeface="Arial"/>
                <a:cs typeface="Arial"/>
                <a:sym typeface="Arial"/>
              </a:rPr>
              <a:t>Format 3 </a:t>
            </a:r>
            <a:r>
              <a:rPr lang="en-GB" sz="1400" b="0" i="0" u="none" strike="noStrike" cap="none" dirty="0">
                <a:solidFill>
                  <a:srgbClr val="000000"/>
                </a:solidFill>
                <a:latin typeface="Arial"/>
                <a:ea typeface="Arial"/>
                <a:cs typeface="Arial"/>
                <a:sym typeface="Arial"/>
              </a:rPr>
              <a:t>: Creative</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0" i="0" u="none" strike="noStrike" cap="none" dirty="0">
                <a:solidFill>
                  <a:srgbClr val="000000"/>
                </a:solidFill>
                <a:latin typeface="Arial"/>
                <a:ea typeface="Arial"/>
                <a:cs typeface="Arial"/>
                <a:sym typeface="Arial"/>
              </a:rPr>
              <a:t>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dirty="0">
                <a:solidFill>
                  <a:srgbClr val="000000"/>
                </a:solidFill>
                <a:latin typeface="Arial"/>
                <a:ea typeface="Arial"/>
                <a:cs typeface="Arial"/>
                <a:sym typeface="Arial"/>
              </a:rPr>
              <a:t>Aim </a:t>
            </a:r>
            <a:r>
              <a:rPr lang="en-GB" sz="1400" b="0" i="0" u="none" strike="noStrike" cap="none" dirty="0">
                <a:solidFill>
                  <a:srgbClr val="000000"/>
                </a:solidFill>
                <a:latin typeface="Arial"/>
                <a:ea typeface="Arial"/>
                <a:cs typeface="Arial"/>
                <a:sym typeface="Arial"/>
              </a:rPr>
              <a:t>: Innovation &amp; Technology and Brand awareness</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dirty="0">
                <a:solidFill>
                  <a:srgbClr val="000000"/>
                </a:solidFill>
                <a:latin typeface="Arial"/>
                <a:ea typeface="Arial"/>
                <a:cs typeface="Arial"/>
                <a:sym typeface="Arial"/>
              </a:rPr>
              <a:t>Date </a:t>
            </a:r>
            <a:r>
              <a:rPr lang="en-GB" sz="1400" b="0" i="0" u="none" strike="noStrike" cap="none" dirty="0">
                <a:solidFill>
                  <a:srgbClr val="000000"/>
                </a:solidFill>
                <a:latin typeface="Arial"/>
                <a:ea typeface="Arial"/>
                <a:cs typeface="Arial"/>
                <a:sym typeface="Arial"/>
              </a:rPr>
              <a:t>: 22th </a:t>
            </a:r>
            <a:r>
              <a:rPr lang="en-GB" sz="1400" b="0" i="0" u="none" strike="noStrike" cap="none" dirty="0" err="1">
                <a:solidFill>
                  <a:srgbClr val="000000"/>
                </a:solidFill>
                <a:latin typeface="Arial"/>
                <a:ea typeface="Arial"/>
                <a:cs typeface="Arial"/>
                <a:sym typeface="Arial"/>
              </a:rPr>
              <a:t>july</a:t>
            </a:r>
            <a:r>
              <a:rPr lang="en-GB" sz="1400" b="0" i="0" u="none" strike="noStrike" cap="none" dirty="0">
                <a:solidFill>
                  <a:srgbClr val="000000"/>
                </a:solidFill>
                <a:latin typeface="Arial"/>
                <a:ea typeface="Arial"/>
                <a:cs typeface="Arial"/>
                <a:sym typeface="Arial"/>
              </a:rPr>
              <a:t> 2023</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dirty="0">
                <a:solidFill>
                  <a:srgbClr val="000000"/>
                </a:solidFill>
                <a:latin typeface="Arial"/>
                <a:ea typeface="Arial"/>
                <a:cs typeface="Arial"/>
                <a:sym typeface="Arial"/>
              </a:rPr>
              <a:t>Idea</a:t>
            </a:r>
            <a:r>
              <a:rPr lang="en-GB" sz="1400" b="0" i="0" u="none" strike="noStrike" cap="none" dirty="0">
                <a:solidFill>
                  <a:srgbClr val="000000"/>
                </a:solidFill>
                <a:latin typeface="Arial"/>
                <a:ea typeface="Arial"/>
                <a:cs typeface="Arial"/>
                <a:sym typeface="Arial"/>
              </a:rPr>
              <a:t> : To create an inspiring &amp; trending topic:Chandrayan-3</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b="1" dirty="0"/>
              <a:t>Post</a:t>
            </a:r>
            <a:r>
              <a:rPr lang="en-GB" sz="1400" b="1" i="0" u="none" strike="noStrike" cap="none" dirty="0">
                <a:solidFill>
                  <a:srgbClr val="000000"/>
                </a:solidFill>
                <a:latin typeface="Arial"/>
                <a:ea typeface="Arial"/>
                <a:cs typeface="Arial"/>
                <a:sym typeface="Arial"/>
              </a:rPr>
              <a:t> </a:t>
            </a:r>
            <a:r>
              <a:rPr lang="en-GB" sz="1400" b="0" i="0" u="none" strike="noStrike" cap="none" dirty="0">
                <a:solidFill>
                  <a:srgbClr val="000000"/>
                </a:solidFill>
                <a:latin typeface="Arial"/>
                <a:ea typeface="Arial"/>
                <a:cs typeface="Arial"/>
                <a:sym typeface="Arial"/>
              </a:rPr>
              <a:t>: Chandrayan-3</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pic>
        <p:nvPicPr>
          <p:cNvPr id="2" name="Google Shape;81;p16">
            <a:extLst>
              <a:ext uri="{FF2B5EF4-FFF2-40B4-BE49-F238E27FC236}">
                <a16:creationId xmlns:a16="http://schemas.microsoft.com/office/drawing/2014/main" id="{00E81AED-22AE-EE56-33EA-7206FCA6825A}"/>
              </a:ext>
            </a:extLst>
          </p:cNvPr>
          <p:cNvPicPr preferRelativeResize="0"/>
          <p:nvPr/>
        </p:nvPicPr>
        <p:blipFill rotWithShape="1">
          <a:blip r:embed="rId3">
            <a:alphaModFix/>
          </a:blip>
          <a:srcRect/>
          <a:stretch/>
        </p:blipFill>
        <p:spPr>
          <a:xfrm>
            <a:off x="5753100" y="2148831"/>
            <a:ext cx="2990850" cy="282321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44"/>
          <p:cNvSpPr txBox="1"/>
          <p:nvPr/>
        </p:nvSpPr>
        <p:spPr>
          <a:xfrm>
            <a:off x="357188" y="608719"/>
            <a:ext cx="7812694" cy="1113351"/>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2900"/>
              <a:buFont typeface="Arial"/>
              <a:buNone/>
            </a:pPr>
            <a:r>
              <a:rPr lang="en-GB" sz="2900" b="1" i="0" u="none" strike="noStrike" cap="none">
                <a:solidFill>
                  <a:srgbClr val="434343"/>
                </a:solidFill>
                <a:latin typeface="Arial"/>
                <a:ea typeface="Arial"/>
                <a:cs typeface="Arial"/>
                <a:sym typeface="Arial"/>
              </a:rPr>
              <a:t>Instagram Story</a:t>
            </a:r>
            <a:endParaRPr sz="2900" b="1" i="0" u="none" strike="noStrike" cap="none">
              <a:solidFill>
                <a:srgbClr val="434343"/>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700"/>
              <a:buFont typeface="Arial"/>
              <a:buNone/>
            </a:pPr>
            <a:endParaRPr sz="2700" b="0" i="0" u="none" strike="noStrike" cap="none">
              <a:solidFill>
                <a:srgbClr val="000000"/>
              </a:solidFill>
              <a:latin typeface="Arial"/>
              <a:ea typeface="Arial"/>
              <a:cs typeface="Arial"/>
              <a:sym typeface="Arial"/>
            </a:endParaRPr>
          </a:p>
        </p:txBody>
      </p:sp>
      <p:sp>
        <p:nvSpPr>
          <p:cNvPr id="254" name="Google Shape;254;p44"/>
          <p:cNvSpPr txBox="1"/>
          <p:nvPr/>
        </p:nvSpPr>
        <p:spPr>
          <a:xfrm>
            <a:off x="112825" y="92869"/>
            <a:ext cx="8849825" cy="680156"/>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400"/>
              <a:buFont typeface="Arial"/>
              <a:buNone/>
            </a:pPr>
            <a:r>
              <a:rPr lang="en-GB" sz="1400" b="1" i="0" u="none" strike="noStrike" cap="none">
                <a:solidFill>
                  <a:srgbClr val="434343"/>
                </a:solidFill>
                <a:latin typeface="Arial"/>
                <a:ea typeface="Arial"/>
                <a:cs typeface="Arial"/>
                <a:sym typeface="Arial"/>
              </a:rPr>
              <a:t>Part 4: Content Creation and Curation (Post creations, Designs/Video Editing, Ad Campaigns over Social Media and Email Ideation and Creation) </a:t>
            </a:r>
            <a:endParaRPr sz="1400" b="0" i="0" u="none" strike="noStrike" cap="none">
              <a:solidFill>
                <a:srgbClr val="000000"/>
              </a:solidFill>
              <a:latin typeface="Arial"/>
              <a:ea typeface="Arial"/>
              <a:cs typeface="Arial"/>
              <a:sym typeface="Arial"/>
            </a:endParaRPr>
          </a:p>
        </p:txBody>
      </p:sp>
      <p:pic>
        <p:nvPicPr>
          <p:cNvPr id="255" name="Google Shape;255;p44"/>
          <p:cNvPicPr preferRelativeResize="0"/>
          <p:nvPr/>
        </p:nvPicPr>
        <p:blipFill rotWithShape="1">
          <a:blip r:embed="rId3">
            <a:alphaModFix/>
          </a:blip>
          <a:srcRect/>
          <a:stretch/>
        </p:blipFill>
        <p:spPr>
          <a:xfrm>
            <a:off x="491522" y="1314987"/>
            <a:ext cx="2258821" cy="3610977"/>
          </a:xfrm>
          <a:prstGeom prst="rect">
            <a:avLst/>
          </a:prstGeom>
          <a:noFill/>
          <a:ln>
            <a:noFill/>
          </a:ln>
        </p:spPr>
      </p:pic>
      <p:pic>
        <p:nvPicPr>
          <p:cNvPr id="256" name="Google Shape;256;p44"/>
          <p:cNvPicPr preferRelativeResize="0"/>
          <p:nvPr/>
        </p:nvPicPr>
        <p:blipFill rotWithShape="1">
          <a:blip r:embed="rId4">
            <a:alphaModFix/>
          </a:blip>
          <a:srcRect/>
          <a:stretch/>
        </p:blipFill>
        <p:spPr>
          <a:xfrm>
            <a:off x="3159509" y="1301016"/>
            <a:ext cx="2176874" cy="3566629"/>
          </a:xfrm>
          <a:prstGeom prst="rect">
            <a:avLst/>
          </a:prstGeom>
          <a:noFill/>
          <a:ln>
            <a:noFill/>
          </a:ln>
        </p:spPr>
      </p:pic>
      <p:pic>
        <p:nvPicPr>
          <p:cNvPr id="257" name="Google Shape;257;p44"/>
          <p:cNvPicPr preferRelativeResize="0"/>
          <p:nvPr/>
        </p:nvPicPr>
        <p:blipFill rotWithShape="1">
          <a:blip r:embed="rId5">
            <a:alphaModFix/>
          </a:blip>
          <a:srcRect/>
          <a:stretch/>
        </p:blipFill>
        <p:spPr>
          <a:xfrm>
            <a:off x="5911060" y="1226982"/>
            <a:ext cx="2258821" cy="369898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45"/>
          <p:cNvSpPr txBox="1"/>
          <p:nvPr/>
        </p:nvSpPr>
        <p:spPr>
          <a:xfrm>
            <a:off x="181350" y="323700"/>
            <a:ext cx="8781300" cy="6480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400"/>
              <a:buFont typeface="Arial"/>
              <a:buNone/>
            </a:pPr>
            <a:r>
              <a:rPr lang="en-GB" sz="1400" b="1" i="0" u="none" strike="noStrike" cap="none">
                <a:solidFill>
                  <a:srgbClr val="434343"/>
                </a:solidFill>
                <a:latin typeface="Arial"/>
                <a:ea typeface="Arial"/>
                <a:cs typeface="Arial"/>
                <a:sym typeface="Arial"/>
              </a:rPr>
              <a:t>Part 4: Content Creation and Curation (Post creations, Designs/Video Editing, Ad Campaigns over Social Media and Email Ideation and Creation) </a:t>
            </a:r>
            <a:endParaRPr sz="1400" b="0" i="0" u="none" strike="noStrike" cap="none">
              <a:solidFill>
                <a:srgbClr val="000000"/>
              </a:solidFill>
              <a:latin typeface="Arial"/>
              <a:ea typeface="Arial"/>
              <a:cs typeface="Arial"/>
              <a:sym typeface="Arial"/>
            </a:endParaRPr>
          </a:p>
        </p:txBody>
      </p:sp>
      <p:sp>
        <p:nvSpPr>
          <p:cNvPr id="263" name="Google Shape;263;p45"/>
          <p:cNvSpPr txBox="1"/>
          <p:nvPr/>
        </p:nvSpPr>
        <p:spPr>
          <a:xfrm>
            <a:off x="478200" y="1849250"/>
            <a:ext cx="8187600" cy="1046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a:solidFill>
                  <a:srgbClr val="000000"/>
                </a:solidFill>
                <a:latin typeface="Arial"/>
                <a:ea typeface="Arial"/>
                <a:cs typeface="Arial"/>
                <a:sym typeface="Arial"/>
              </a:rPr>
              <a:t>Design Tools Familiarization (use Canva for creating visually appealing graphics)</a:t>
            </a:r>
            <a:endParaRPr sz="1400" b="0"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GB" sz="1400" b="1" i="0" u="none" strike="noStrike" cap="none">
                <a:solidFill>
                  <a:srgbClr val="000000"/>
                </a:solidFill>
                <a:latin typeface="Arial"/>
                <a:ea typeface="Arial"/>
                <a:cs typeface="Arial"/>
                <a:sym typeface="Arial"/>
              </a:rPr>
              <a:t>Video Creation:</a:t>
            </a:r>
            <a:r>
              <a:rPr lang="en-GB" sz="1400" b="0" i="0" u="none" strike="noStrike" cap="none">
                <a:solidFill>
                  <a:srgbClr val="000000"/>
                </a:solidFill>
                <a:latin typeface="Arial"/>
                <a:ea typeface="Arial"/>
                <a:cs typeface="Arial"/>
                <a:sym typeface="Arial"/>
              </a:rPr>
              <a:t> Utilize VN or any video editor of your choice to create videos related to the chosen topic.</a:t>
            </a:r>
            <a:endParaRPr sz="1400" b="0" i="0" u="none" strike="noStrike" cap="none">
              <a:solidFill>
                <a:srgbClr val="000000"/>
              </a:solidFill>
              <a:latin typeface="Arial"/>
              <a:ea typeface="Arial"/>
              <a:cs typeface="Arial"/>
              <a:sym typeface="Arial"/>
            </a:endParaRPr>
          </a:p>
        </p:txBody>
      </p:sp>
      <p:sp>
        <p:nvSpPr>
          <p:cNvPr id="264" name="Google Shape;264;p45"/>
          <p:cNvSpPr txBox="1"/>
          <p:nvPr/>
        </p:nvSpPr>
        <p:spPr>
          <a:xfrm>
            <a:off x="766950" y="1281450"/>
            <a:ext cx="7610100" cy="11136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2900"/>
              <a:buFont typeface="Arial"/>
              <a:buNone/>
            </a:pPr>
            <a:r>
              <a:rPr lang="en-GB" sz="2900" b="1" i="0" u="none" strike="noStrike" cap="none">
                <a:solidFill>
                  <a:srgbClr val="434343"/>
                </a:solidFill>
                <a:latin typeface="Arial"/>
                <a:ea typeface="Arial"/>
                <a:cs typeface="Arial"/>
                <a:sym typeface="Arial"/>
              </a:rPr>
              <a:t>Designs/Video Editing</a:t>
            </a:r>
            <a:endParaRPr sz="2900" b="1" i="0" u="none" strike="noStrike" cap="none">
              <a:solidFill>
                <a:srgbClr val="434343"/>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700"/>
              <a:buFont typeface="Arial"/>
              <a:buNone/>
            </a:pPr>
            <a:endParaRPr sz="2700" b="0" i="0" u="none" strike="noStrike" cap="none">
              <a:solidFill>
                <a:srgbClr val="000000"/>
              </a:solidFill>
              <a:latin typeface="Arial"/>
              <a:ea typeface="Arial"/>
              <a:cs typeface="Arial"/>
              <a:sym typeface="Arial"/>
            </a:endParaRPr>
          </a:p>
        </p:txBody>
      </p:sp>
      <p:sp>
        <p:nvSpPr>
          <p:cNvPr id="265" name="Google Shape;265;p45"/>
          <p:cNvSpPr txBox="1"/>
          <p:nvPr/>
        </p:nvSpPr>
        <p:spPr>
          <a:xfrm>
            <a:off x="878700" y="3356500"/>
            <a:ext cx="7720200" cy="738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GB" sz="1200" b="0" i="0" u="none" strike="noStrike" cap="none">
                <a:solidFill>
                  <a:srgbClr val="000000"/>
                </a:solidFill>
                <a:latin typeface="Arial"/>
                <a:ea typeface="Arial"/>
                <a:cs typeface="Arial"/>
                <a:sym typeface="Arial"/>
              </a:rPr>
              <a:t>Video link:</a:t>
            </a:r>
            <a:r>
              <a:rPr lang="en-GB" sz="1200" b="0" i="0" u="sng" strike="noStrike" cap="none">
                <a:solidFill>
                  <a:schemeClr val="hlink"/>
                </a:solidFill>
                <a:latin typeface="Arial"/>
                <a:ea typeface="Arial"/>
                <a:cs typeface="Arial"/>
                <a:sym typeface="Arial"/>
                <a:hlinkClick r:id="rId3"/>
              </a:rPr>
              <a:t>https://drive.google.com/file/d/1Ro5GspJNRaBPWFLcu4NBXQamKywJimwa/view?usp=sharing</a:t>
            </a:r>
            <a:endParaRPr sz="12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GB" sz="1200" b="0" i="0" u="none" strike="noStrike" cap="none">
                <a:solidFill>
                  <a:srgbClr val="000000"/>
                </a:solidFill>
                <a:latin typeface="Arial"/>
                <a:ea typeface="Arial"/>
                <a:cs typeface="Arial"/>
                <a:sym typeface="Arial"/>
              </a:rPr>
              <a:t> </a:t>
            </a:r>
            <a:endParaRPr sz="12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GB" sz="1200" b="0" i="0" u="none" strike="noStrike" cap="none">
                <a:solidFill>
                  <a:srgbClr val="000000"/>
                </a:solidFill>
                <a:latin typeface="Arial"/>
                <a:ea typeface="Arial"/>
                <a:cs typeface="Arial"/>
                <a:sym typeface="Arial"/>
              </a:rPr>
              <a:t>Click on the link above; here, we can find a video ad on Havells created using the Inshots application. </a:t>
            </a:r>
            <a:endParaRPr sz="1200" b="0" i="0" u="none" strike="noStrike" cap="none">
              <a:solidFill>
                <a:srgbClr val="000000"/>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46"/>
          <p:cNvSpPr txBox="1">
            <a:spLocks noGrp="1"/>
          </p:cNvSpPr>
          <p:nvPr>
            <p:ph type="ctrTitle"/>
          </p:nvPr>
        </p:nvSpPr>
        <p:spPr>
          <a:xfrm>
            <a:off x="1877724" y="46075"/>
            <a:ext cx="5697300" cy="792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990"/>
              <a:buNone/>
            </a:pPr>
            <a:r>
              <a:rPr lang="en-GB" sz="2680"/>
              <a:t>Poster Designs using Canva </a:t>
            </a:r>
            <a:endParaRPr sz="2680"/>
          </a:p>
        </p:txBody>
      </p:sp>
      <p:pic>
        <p:nvPicPr>
          <p:cNvPr id="271" name="Google Shape;271;p46"/>
          <p:cNvPicPr preferRelativeResize="0"/>
          <p:nvPr/>
        </p:nvPicPr>
        <p:blipFill rotWithShape="1">
          <a:blip r:embed="rId3">
            <a:alphaModFix/>
          </a:blip>
          <a:srcRect/>
          <a:stretch/>
        </p:blipFill>
        <p:spPr>
          <a:xfrm>
            <a:off x="4884000" y="1036125"/>
            <a:ext cx="3790026" cy="3790026"/>
          </a:xfrm>
          <a:prstGeom prst="rect">
            <a:avLst/>
          </a:prstGeom>
          <a:noFill/>
          <a:ln>
            <a:noFill/>
          </a:ln>
        </p:spPr>
      </p:pic>
      <p:pic>
        <p:nvPicPr>
          <p:cNvPr id="272" name="Google Shape;272;p46"/>
          <p:cNvPicPr preferRelativeResize="0"/>
          <p:nvPr/>
        </p:nvPicPr>
        <p:blipFill rotWithShape="1">
          <a:blip r:embed="rId4">
            <a:alphaModFix/>
          </a:blip>
          <a:srcRect/>
          <a:stretch/>
        </p:blipFill>
        <p:spPr>
          <a:xfrm>
            <a:off x="361025" y="1086400"/>
            <a:ext cx="3689474" cy="368947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7"/>
          <p:cNvSpPr txBox="1"/>
          <p:nvPr/>
        </p:nvSpPr>
        <p:spPr>
          <a:xfrm>
            <a:off x="181350" y="323700"/>
            <a:ext cx="8781300" cy="6480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400"/>
              <a:buFont typeface="Arial"/>
              <a:buNone/>
            </a:pPr>
            <a:r>
              <a:rPr lang="en-GB" sz="1400" b="1" i="0" u="none" strike="noStrike" cap="none">
                <a:solidFill>
                  <a:srgbClr val="434343"/>
                </a:solidFill>
                <a:latin typeface="Arial"/>
                <a:ea typeface="Arial"/>
                <a:cs typeface="Arial"/>
                <a:sym typeface="Arial"/>
              </a:rPr>
              <a:t>Part 4: Content Creation and Curation (Post creations, Designs/Video Editing, Ad Campaigns over Social Media and Email Ideation and Creation) </a:t>
            </a:r>
            <a:endParaRPr sz="1400" b="0" i="0" u="none" strike="noStrike" cap="none">
              <a:solidFill>
                <a:srgbClr val="000000"/>
              </a:solidFill>
              <a:latin typeface="Arial"/>
              <a:ea typeface="Arial"/>
              <a:cs typeface="Arial"/>
              <a:sym typeface="Arial"/>
            </a:endParaRPr>
          </a:p>
        </p:txBody>
      </p:sp>
      <p:sp>
        <p:nvSpPr>
          <p:cNvPr id="278" name="Google Shape;278;p47"/>
          <p:cNvSpPr txBox="1"/>
          <p:nvPr/>
        </p:nvSpPr>
        <p:spPr>
          <a:xfrm>
            <a:off x="478200" y="2022525"/>
            <a:ext cx="8211600" cy="1477500"/>
          </a:xfrm>
          <a:prstGeom prst="rect">
            <a:avLst/>
          </a:prstGeom>
          <a:noFill/>
          <a:ln>
            <a:noFill/>
          </a:ln>
        </p:spPr>
        <p:txBody>
          <a:bodyPr spcFirstLastPara="1" wrap="square" lIns="91425" tIns="91425" rIns="91425" bIns="91425" anchor="t" anchorCtr="0">
            <a:spAutoFit/>
          </a:bodyPr>
          <a:lstStyle/>
          <a:p>
            <a:pPr marL="45720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Ad Campaigns over Social Media:</a:t>
            </a:r>
            <a:endParaRPr sz="1400" b="1" i="0" u="none" strike="noStrike" cap="none">
              <a:solidFill>
                <a:srgbClr val="000000"/>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000000"/>
                </a:solidFill>
                <a:latin typeface="Arial"/>
                <a:ea typeface="Arial"/>
                <a:cs typeface="Arial"/>
                <a:sym typeface="Arial"/>
              </a:rPr>
              <a:t>Come up with 3 ad campaigns each covering one of the mentioned goals: </a:t>
            </a:r>
            <a:r>
              <a:rPr lang="en-GB" sz="1400" b="0" i="0" u="none" strike="noStrike" cap="none">
                <a:solidFill>
                  <a:schemeClr val="dk1"/>
                </a:solidFill>
                <a:latin typeface="Arial"/>
                <a:ea typeface="Arial"/>
                <a:cs typeface="Arial"/>
                <a:sym typeface="Arial"/>
              </a:rPr>
              <a:t>brand awareness, driving website traffic, or generating leads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 name="Google Shape;279;p47"/>
          <p:cNvSpPr txBox="1"/>
          <p:nvPr/>
        </p:nvSpPr>
        <p:spPr>
          <a:xfrm>
            <a:off x="766950" y="1281450"/>
            <a:ext cx="7610100" cy="8490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2100"/>
              <a:buFont typeface="Arial"/>
              <a:buNone/>
            </a:pPr>
            <a:r>
              <a:rPr lang="en-GB" sz="2100" b="1" i="0" u="none" strike="noStrike" cap="none">
                <a:solidFill>
                  <a:srgbClr val="434343"/>
                </a:solidFill>
                <a:latin typeface="Arial"/>
                <a:ea typeface="Arial"/>
                <a:cs typeface="Arial"/>
                <a:sym typeface="Arial"/>
              </a:rPr>
              <a:t>Social Media Ad Campaigns</a:t>
            </a:r>
            <a:endParaRPr sz="2100" b="1" i="0" u="none" strike="noStrike" cap="none">
              <a:solidFill>
                <a:srgbClr val="434343"/>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000000"/>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48"/>
          <p:cNvSpPr txBox="1"/>
          <p:nvPr/>
        </p:nvSpPr>
        <p:spPr>
          <a:xfrm>
            <a:off x="181350" y="323700"/>
            <a:ext cx="8781300" cy="6480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400"/>
              <a:buFont typeface="Arial"/>
              <a:buNone/>
            </a:pPr>
            <a:r>
              <a:rPr lang="en-GB" sz="1400" b="1" i="0" u="none" strike="noStrike" cap="none">
                <a:solidFill>
                  <a:srgbClr val="434343"/>
                </a:solidFill>
                <a:latin typeface="Arial"/>
                <a:ea typeface="Arial"/>
                <a:cs typeface="Arial"/>
                <a:sym typeface="Arial"/>
              </a:rPr>
              <a:t>Part 4: Content Creation and Curation (Post creations, Designs/Video Editing, Ad Campaigns over Social Media and Email Ideation and Creation) </a:t>
            </a:r>
            <a:endParaRPr sz="1400" b="0" i="0" u="none" strike="noStrike" cap="none">
              <a:solidFill>
                <a:srgbClr val="000000"/>
              </a:solidFill>
              <a:latin typeface="Arial"/>
              <a:ea typeface="Arial"/>
              <a:cs typeface="Arial"/>
              <a:sym typeface="Arial"/>
            </a:endParaRPr>
          </a:p>
        </p:txBody>
      </p:sp>
      <p:sp>
        <p:nvSpPr>
          <p:cNvPr id="285" name="Google Shape;285;p48"/>
          <p:cNvSpPr txBox="1"/>
          <p:nvPr/>
        </p:nvSpPr>
        <p:spPr>
          <a:xfrm>
            <a:off x="636775" y="1899325"/>
            <a:ext cx="8187600" cy="1693200"/>
          </a:xfrm>
          <a:prstGeom prst="rect">
            <a:avLst/>
          </a:prstGeom>
          <a:noFill/>
          <a:ln>
            <a:noFill/>
          </a:ln>
        </p:spPr>
        <p:txBody>
          <a:bodyPr spcFirstLastPara="1" wrap="square" lIns="91425" tIns="91425" rIns="91425" bIns="91425" anchor="t" anchorCtr="0">
            <a:spAutoFit/>
          </a:bodyPr>
          <a:lstStyle/>
          <a:p>
            <a:pPr marL="45720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For every campaign clearly define:</a:t>
            </a:r>
            <a:endParaRPr sz="1400" b="1"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GB" sz="1400" b="1" i="0" u="none" strike="noStrike" cap="none">
                <a:solidFill>
                  <a:srgbClr val="000000"/>
                </a:solidFill>
                <a:latin typeface="Arial"/>
                <a:ea typeface="Arial"/>
                <a:cs typeface="Arial"/>
                <a:sym typeface="Arial"/>
              </a:rPr>
              <a:t>Advertising Goals:</a:t>
            </a:r>
            <a:r>
              <a:rPr lang="en-GB" sz="1400" b="0" i="0" u="none" strike="noStrike" cap="none">
                <a:solidFill>
                  <a:srgbClr val="000000"/>
                </a:solidFill>
                <a:latin typeface="Arial"/>
                <a:ea typeface="Arial"/>
                <a:cs typeface="Arial"/>
                <a:sym typeface="Arial"/>
              </a:rPr>
              <a:t> increasing brand awareness, driving website traffic, or generating leads.</a:t>
            </a:r>
            <a:endParaRPr sz="1400" b="0"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GB" sz="1400" b="1" i="0" u="none" strike="noStrike" cap="none">
                <a:solidFill>
                  <a:srgbClr val="000000"/>
                </a:solidFill>
                <a:latin typeface="Arial"/>
                <a:ea typeface="Arial"/>
                <a:cs typeface="Arial"/>
                <a:sym typeface="Arial"/>
              </a:rPr>
              <a:t>Audience Targeting:</a:t>
            </a:r>
            <a:r>
              <a:rPr lang="en-GB" sz="1400" b="0" i="0" u="none" strike="noStrike" cap="none">
                <a:solidFill>
                  <a:srgbClr val="000000"/>
                </a:solidFill>
                <a:latin typeface="Arial"/>
                <a:ea typeface="Arial"/>
                <a:cs typeface="Arial"/>
                <a:sym typeface="Arial"/>
              </a:rPr>
              <a:t> Define the target audience for the ad campaigns based on demographics, interests, and behavior.</a:t>
            </a:r>
            <a:endParaRPr sz="1400" b="0"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GB" sz="1400" b="1" i="0" u="none" strike="noStrike" cap="none">
                <a:solidFill>
                  <a:srgbClr val="000000"/>
                </a:solidFill>
                <a:latin typeface="Arial"/>
                <a:ea typeface="Arial"/>
                <a:cs typeface="Arial"/>
                <a:sym typeface="Arial"/>
              </a:rPr>
              <a:t>Ad Creation:</a:t>
            </a:r>
            <a:r>
              <a:rPr lang="en-GB" sz="1400" b="0" i="0" u="none" strike="noStrike" cap="none">
                <a:solidFill>
                  <a:srgbClr val="000000"/>
                </a:solidFill>
                <a:latin typeface="Arial"/>
                <a:ea typeface="Arial"/>
                <a:cs typeface="Arial"/>
                <a:sym typeface="Arial"/>
              </a:rPr>
              <a:t> Create visually appealing ad creatives, compelling ad copy and relevant call-to-action.</a:t>
            </a:r>
            <a:endParaRPr sz="1400" b="0" i="0" u="none" strike="noStrike" cap="none">
              <a:solidFill>
                <a:srgbClr val="000000"/>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6"/>
          <p:cNvSpPr txBox="1"/>
          <p:nvPr/>
        </p:nvSpPr>
        <p:spPr>
          <a:xfrm>
            <a:off x="631350" y="86237"/>
            <a:ext cx="7610100" cy="8136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900"/>
              <a:buFont typeface="Arial"/>
              <a:buNone/>
            </a:pPr>
            <a:r>
              <a:rPr lang="en-GB" sz="1900" b="1" i="0" u="none" strike="noStrike" cap="none" dirty="0">
                <a:solidFill>
                  <a:srgbClr val="434343"/>
                </a:solidFill>
                <a:latin typeface="Arial"/>
                <a:ea typeface="Arial"/>
                <a:cs typeface="Arial"/>
                <a:sym typeface="Arial"/>
              </a:rPr>
              <a:t>Part 1: Brand study, Competitor Analysis &amp; Buyer’s/Audience’s Persona</a:t>
            </a:r>
            <a:endParaRPr sz="1900" b="0" i="0" u="none" strike="noStrike" cap="none" dirty="0">
              <a:solidFill>
                <a:srgbClr val="000000"/>
              </a:solidFill>
              <a:latin typeface="Arial"/>
              <a:ea typeface="Arial"/>
              <a:cs typeface="Arial"/>
              <a:sym typeface="Arial"/>
            </a:endParaRPr>
          </a:p>
        </p:txBody>
      </p:sp>
      <p:sp>
        <p:nvSpPr>
          <p:cNvPr id="79" name="Google Shape;79;p16"/>
          <p:cNvSpPr txBox="1"/>
          <p:nvPr/>
        </p:nvSpPr>
        <p:spPr>
          <a:xfrm>
            <a:off x="282150" y="782675"/>
            <a:ext cx="5545800" cy="4617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GB" sz="1400" b="1" i="0" u="none" strike="noStrike" cap="none" dirty="0" err="1">
                <a:solidFill>
                  <a:srgbClr val="000000"/>
                </a:solidFill>
                <a:latin typeface="Arial"/>
                <a:ea typeface="Arial"/>
                <a:cs typeface="Arial"/>
                <a:sym typeface="Arial"/>
              </a:rPr>
              <a:t>Analyze</a:t>
            </a:r>
            <a:r>
              <a:rPr lang="en-GB" sz="1400" b="1" i="0" u="none" strike="noStrike" cap="none" dirty="0">
                <a:solidFill>
                  <a:srgbClr val="000000"/>
                </a:solidFill>
                <a:latin typeface="Arial"/>
                <a:ea typeface="Arial"/>
                <a:cs typeface="Arial"/>
                <a:sym typeface="Arial"/>
              </a:rPr>
              <a:t> Brand Messaging:</a:t>
            </a:r>
            <a:r>
              <a:rPr lang="en-GB" sz="1400" b="0" i="0" u="none" strike="noStrike" cap="none" dirty="0">
                <a:solidFill>
                  <a:srgbClr val="000000"/>
                </a:solidFill>
                <a:latin typeface="Arial"/>
                <a:ea typeface="Arial"/>
                <a:cs typeface="Arial"/>
                <a:sym typeface="Arial"/>
              </a:rPr>
              <a:t> </a:t>
            </a:r>
            <a:r>
              <a:rPr lang="en-GB" sz="1200" b="0" i="0" u="none" strike="noStrike" cap="none" dirty="0">
                <a:solidFill>
                  <a:srgbClr val="000000"/>
                </a:solidFill>
                <a:latin typeface="Arial"/>
                <a:ea typeface="Arial"/>
                <a:cs typeface="Arial"/>
                <a:sym typeface="Arial"/>
              </a:rPr>
              <a:t>Innovation and Technology &amp; creative</a:t>
            </a:r>
            <a:endParaRPr sz="12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0" i="0" u="none" strike="noStrike" cap="none" dirty="0">
                <a:solidFill>
                  <a:srgbClr val="000000"/>
                </a:solidFill>
                <a:latin typeface="Arial"/>
                <a:ea typeface="Arial"/>
                <a:cs typeface="Arial"/>
                <a:sym typeface="Arial"/>
              </a:rPr>
              <a:t> </a:t>
            </a:r>
            <a:r>
              <a:rPr lang="en-GB" sz="1300" b="0" i="0" u="none" strike="noStrike" cap="none" dirty="0">
                <a:solidFill>
                  <a:srgbClr val="000000"/>
                </a:solidFill>
                <a:latin typeface="Arial"/>
                <a:ea typeface="Arial"/>
                <a:cs typeface="Arial"/>
                <a:sym typeface="Arial"/>
              </a:rPr>
              <a:t>  </a:t>
            </a:r>
            <a:r>
              <a:rPr lang="en-GB" sz="1100" b="0" i="0" u="none" strike="noStrike" cap="none" dirty="0">
                <a:solidFill>
                  <a:srgbClr val="000000"/>
                </a:solidFill>
                <a:latin typeface="Arial"/>
                <a:ea typeface="Arial"/>
                <a:cs typeface="Arial"/>
                <a:sym typeface="Arial"/>
              </a:rPr>
              <a:t>Havells India Ltd. is all about being innovative. They offer reliable electrical solutions that customers can trust. They care about energy efficiency and sustainability, aiming for a greener future. Havells wants to connect with people's emotions and make a positive impact. In short, Havells' brand message can be summed up in one word: innovation.</a:t>
            </a:r>
            <a:endParaRPr sz="11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3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100" b="0" i="0" u="sng" strike="noStrike" cap="none" dirty="0">
                <a:solidFill>
                  <a:schemeClr val="hlink"/>
                </a:solidFill>
                <a:latin typeface="Arial"/>
                <a:ea typeface="Arial"/>
                <a:cs typeface="Arial"/>
                <a:sym typeface="Arial"/>
                <a:hlinkClick r:id="rId3"/>
              </a:rPr>
              <a:t>https://www.instagram.com/p/Cur1ASRJJTG/?hl=en</a:t>
            </a:r>
            <a:endParaRPr sz="11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1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100" b="0" i="0" u="sng" strike="noStrike" cap="none" dirty="0">
                <a:solidFill>
                  <a:schemeClr val="hlink"/>
                </a:solidFill>
                <a:latin typeface="Arial"/>
                <a:ea typeface="Arial"/>
                <a:cs typeface="Arial"/>
                <a:sym typeface="Arial"/>
                <a:hlinkClick r:id="rId4"/>
              </a:rPr>
              <a:t>https://www.instagram.com/p/CuHOZK1oyi3/?hl=en</a:t>
            </a:r>
            <a:endParaRPr sz="11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GB" sz="1400" b="1" i="0" u="none" strike="noStrike" cap="none" dirty="0">
                <a:solidFill>
                  <a:srgbClr val="000000"/>
                </a:solidFill>
                <a:latin typeface="Arial"/>
                <a:ea typeface="Arial"/>
                <a:cs typeface="Arial"/>
                <a:sym typeface="Arial"/>
              </a:rPr>
              <a:t>Examine the brand's tagline:</a:t>
            </a:r>
            <a:r>
              <a:rPr lang="en-GB" sz="1400" b="0" i="0" u="none" strike="noStrike" cap="none" dirty="0">
                <a:solidFill>
                  <a:srgbClr val="000000"/>
                </a:solidFill>
                <a:latin typeface="Arial"/>
                <a:ea typeface="Arial"/>
                <a:cs typeface="Arial"/>
                <a:sym typeface="Arial"/>
              </a:rPr>
              <a:t> Committed to save energy</a:t>
            </a:r>
            <a:endParaRPr sz="1400" b="0" i="0" u="none" strike="noStrike" cap="none" dirty="0">
              <a:solidFill>
                <a:srgbClr val="000000"/>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100" b="0" i="0" u="none" strike="noStrike" cap="none" dirty="0">
                <a:solidFill>
                  <a:srgbClr val="000000"/>
                </a:solidFill>
                <a:latin typeface="Arial"/>
                <a:ea typeface="Arial"/>
                <a:cs typeface="Arial"/>
                <a:sym typeface="Arial"/>
              </a:rPr>
              <a:t>Havells India Ltd. is committed to saving energy and being environmentally responsible. They prioritize sustainability by focusing on energy conservation. By promoting eco-friendly practices, Havells appeals to customers who value protecting the environment and conserving resources.</a:t>
            </a:r>
            <a:endParaRPr sz="11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pic>
        <p:nvPicPr>
          <p:cNvPr id="80" name="Google Shape;80;p16"/>
          <p:cNvPicPr preferRelativeResize="0"/>
          <p:nvPr/>
        </p:nvPicPr>
        <p:blipFill rotWithShape="1">
          <a:blip r:embed="rId5">
            <a:alphaModFix/>
          </a:blip>
          <a:srcRect/>
          <a:stretch/>
        </p:blipFill>
        <p:spPr>
          <a:xfrm>
            <a:off x="6184124" y="2731100"/>
            <a:ext cx="2200300" cy="2202850"/>
          </a:xfrm>
          <a:prstGeom prst="rect">
            <a:avLst/>
          </a:prstGeom>
          <a:noFill/>
          <a:ln>
            <a:noFill/>
          </a:ln>
        </p:spPr>
      </p:pic>
      <p:pic>
        <p:nvPicPr>
          <p:cNvPr id="81" name="Google Shape;81;p16"/>
          <p:cNvPicPr preferRelativeResize="0"/>
          <p:nvPr/>
        </p:nvPicPr>
        <p:blipFill rotWithShape="1">
          <a:blip r:embed="rId6">
            <a:alphaModFix/>
          </a:blip>
          <a:srcRect/>
          <a:stretch/>
        </p:blipFill>
        <p:spPr>
          <a:xfrm>
            <a:off x="6184124" y="624831"/>
            <a:ext cx="2057326" cy="194691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49"/>
          <p:cNvSpPr txBox="1"/>
          <p:nvPr/>
        </p:nvSpPr>
        <p:spPr>
          <a:xfrm>
            <a:off x="188299" y="1226475"/>
            <a:ext cx="5745725" cy="341629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GB" b="1" dirty="0">
                <a:solidFill>
                  <a:schemeClr val="dk1"/>
                </a:solidFill>
              </a:rPr>
              <a:t>Ad Campaign1:Brand </a:t>
            </a:r>
            <a:r>
              <a:rPr lang="en-GB" b="1" dirty="0" err="1">
                <a:solidFill>
                  <a:schemeClr val="dk1"/>
                </a:solidFill>
              </a:rPr>
              <a:t>Awarness</a:t>
            </a:r>
            <a:endParaRPr lang="en-GB" b="1" dirty="0">
              <a:solidFill>
                <a:schemeClr val="dk1"/>
              </a:solidFill>
            </a:endParaRPr>
          </a:p>
          <a:p>
            <a:pPr algn="l">
              <a:buFont typeface="+mj-lt"/>
              <a:buAutoNum type="arabicPeriod"/>
            </a:pPr>
            <a:r>
              <a:rPr lang="en-US" b="0" i="0" dirty="0">
                <a:solidFill>
                  <a:srgbClr val="D1D5DB"/>
                </a:solidFill>
                <a:effectLst/>
                <a:latin typeface="Söhne"/>
              </a:rPr>
              <a:t>"</a:t>
            </a:r>
            <a:r>
              <a:rPr lang="en-US" b="0" i="0" dirty="0">
                <a:solidFill>
                  <a:schemeClr val="tx1"/>
                </a:solidFill>
                <a:effectLst/>
                <a:latin typeface="Söhne"/>
              </a:rPr>
              <a:t>Havells Innovations" Video Series (Facebook &amp; Instagram):</a:t>
            </a:r>
          </a:p>
          <a:p>
            <a:pPr marL="742950" lvl="1" indent="-285750" algn="l">
              <a:buFont typeface="+mj-lt"/>
              <a:buAutoNum type="arabicPeriod"/>
            </a:pPr>
            <a:r>
              <a:rPr lang="en-US" b="0" i="0" dirty="0">
                <a:solidFill>
                  <a:schemeClr val="tx1"/>
                </a:solidFill>
                <a:effectLst/>
                <a:latin typeface="Söhne"/>
              </a:rPr>
              <a:t>Strategy: Showcase the company's latest innovative products and technologies.</a:t>
            </a:r>
          </a:p>
          <a:p>
            <a:pPr marL="742950" lvl="1" indent="-285750" algn="l">
              <a:buFont typeface="+mj-lt"/>
              <a:buAutoNum type="arabicPeriod"/>
            </a:pPr>
            <a:r>
              <a:rPr lang="en-US" b="0" i="0" dirty="0">
                <a:solidFill>
                  <a:schemeClr val="tx1"/>
                </a:solidFill>
                <a:effectLst/>
                <a:latin typeface="Söhne"/>
              </a:rPr>
              <a:t>Aim: Demonstrate Havells' commitment to innovation and cutting-edge solutions.</a:t>
            </a:r>
          </a:p>
          <a:p>
            <a:pPr marL="742950" lvl="1" indent="-285750" algn="l">
              <a:buFont typeface="+mj-lt"/>
              <a:buAutoNum type="arabicPeriod"/>
            </a:pPr>
            <a:r>
              <a:rPr lang="en-US" b="0" i="0" dirty="0">
                <a:solidFill>
                  <a:schemeClr val="tx1"/>
                </a:solidFill>
                <a:effectLst/>
                <a:latin typeface="Söhne"/>
              </a:rPr>
              <a:t>Idea: Create a series of short, engaging videos highlighting the unique features and benefits of Havells' latest products like smart home devices, energy-efficient appliances, and industrial solutions.</a:t>
            </a:r>
          </a:p>
          <a:p>
            <a:pPr algn="l">
              <a:buFont typeface="+mj-lt"/>
              <a:buAutoNum type="arabicPeriod"/>
            </a:pPr>
            <a:r>
              <a:rPr lang="en-US" b="0" i="0" dirty="0">
                <a:solidFill>
                  <a:schemeClr val="tx1"/>
                </a:solidFill>
                <a:effectLst/>
                <a:latin typeface="Söhne"/>
              </a:rPr>
              <a:t>"Havells Heroes" Customer Testimonials (Instagram Stories &amp; Highlights):</a:t>
            </a:r>
          </a:p>
          <a:p>
            <a:pPr marL="742950" lvl="1" indent="-285750" algn="l">
              <a:buFont typeface="+mj-lt"/>
              <a:buAutoNum type="arabicPeriod"/>
            </a:pPr>
            <a:r>
              <a:rPr lang="en-US" b="0" i="0" dirty="0">
                <a:solidFill>
                  <a:schemeClr val="tx1"/>
                </a:solidFill>
                <a:effectLst/>
                <a:latin typeface="Söhne"/>
              </a:rPr>
              <a:t>Strategy: Humanize the brand by featuring real stories from satisfied customers.</a:t>
            </a:r>
          </a:p>
          <a:p>
            <a:pPr marL="742950" lvl="1" indent="-285750" algn="l">
              <a:buFont typeface="+mj-lt"/>
              <a:buAutoNum type="arabicPeriod"/>
            </a:pPr>
            <a:r>
              <a:rPr lang="en-US" b="0" i="0" dirty="0">
                <a:solidFill>
                  <a:schemeClr val="tx1"/>
                </a:solidFill>
                <a:effectLst/>
                <a:latin typeface="Söhne"/>
              </a:rPr>
              <a:t>Aim: Build trust and credibility by sharing positive experiences from customers.</a:t>
            </a:r>
          </a:p>
        </p:txBody>
      </p:sp>
      <p:sp>
        <p:nvSpPr>
          <p:cNvPr id="291" name="Google Shape;291;p49"/>
          <p:cNvSpPr txBox="1"/>
          <p:nvPr/>
        </p:nvSpPr>
        <p:spPr>
          <a:xfrm>
            <a:off x="-49125" y="422800"/>
            <a:ext cx="8781300" cy="6480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400"/>
              <a:buFont typeface="Arial"/>
              <a:buNone/>
            </a:pPr>
            <a:r>
              <a:rPr lang="en-GB" sz="1400" b="1" i="0" u="none" strike="noStrike" cap="none">
                <a:solidFill>
                  <a:srgbClr val="434343"/>
                </a:solidFill>
                <a:latin typeface="Arial"/>
                <a:ea typeface="Arial"/>
                <a:cs typeface="Arial"/>
                <a:sym typeface="Arial"/>
              </a:rPr>
              <a:t>Part 4: Content Creation and Curation (Post creations, Designs/Video Editing, Ad Campaigns over Social Media and Email Ideation and Creation) </a:t>
            </a:r>
            <a:endParaRPr sz="1400" b="0" i="0" u="none" strike="noStrike" cap="none">
              <a:solidFill>
                <a:srgbClr val="000000"/>
              </a:solidFill>
              <a:latin typeface="Arial"/>
              <a:ea typeface="Arial"/>
              <a:cs typeface="Arial"/>
              <a:sym typeface="Arial"/>
            </a:endParaRPr>
          </a:p>
        </p:txBody>
      </p:sp>
      <p:pic>
        <p:nvPicPr>
          <p:cNvPr id="292" name="Google Shape;292;p49"/>
          <p:cNvPicPr preferRelativeResize="0"/>
          <p:nvPr/>
        </p:nvPicPr>
        <p:blipFill>
          <a:blip r:embed="rId3">
            <a:alphaModFix/>
          </a:blip>
          <a:stretch>
            <a:fillRect/>
          </a:stretch>
        </p:blipFill>
        <p:spPr>
          <a:xfrm>
            <a:off x="6021900" y="1074075"/>
            <a:ext cx="2622400" cy="3767899"/>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50"/>
          <p:cNvSpPr txBox="1"/>
          <p:nvPr/>
        </p:nvSpPr>
        <p:spPr>
          <a:xfrm>
            <a:off x="188299" y="1226475"/>
            <a:ext cx="5650525" cy="3847177"/>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GB" b="1" dirty="0">
                <a:solidFill>
                  <a:schemeClr val="dk1"/>
                </a:solidFill>
              </a:rPr>
              <a:t>Ad Campaign2:Website Traffic</a:t>
            </a:r>
          </a:p>
          <a:p>
            <a:pPr algn="l">
              <a:buFont typeface="+mj-lt"/>
              <a:buAutoNum type="arabicPeriod"/>
            </a:pPr>
            <a:r>
              <a:rPr lang="en-US" b="0" i="0" dirty="0">
                <a:solidFill>
                  <a:schemeClr val="tx1"/>
                </a:solidFill>
                <a:effectLst/>
                <a:latin typeface="Söhne"/>
              </a:rPr>
              <a:t>"Product Spotlight" Blog Series:</a:t>
            </a:r>
          </a:p>
          <a:p>
            <a:pPr marL="742950" lvl="1" indent="-285750" algn="l">
              <a:buFont typeface="+mj-lt"/>
              <a:buAutoNum type="arabicPeriod"/>
            </a:pPr>
            <a:r>
              <a:rPr lang="en-US" b="0" i="0" dirty="0">
                <a:solidFill>
                  <a:schemeClr val="tx1"/>
                </a:solidFill>
                <a:effectLst/>
                <a:latin typeface="Söhne"/>
              </a:rPr>
              <a:t>Strategy: Highlight different products each week to attract potential buyers.</a:t>
            </a:r>
          </a:p>
          <a:p>
            <a:pPr marL="742950" lvl="1" indent="-285750" algn="l">
              <a:buFont typeface="+mj-lt"/>
              <a:buAutoNum type="arabicPeriod"/>
            </a:pPr>
            <a:r>
              <a:rPr lang="en-US" b="0" i="0" dirty="0">
                <a:solidFill>
                  <a:schemeClr val="tx1"/>
                </a:solidFill>
                <a:effectLst/>
                <a:latin typeface="Söhne"/>
              </a:rPr>
              <a:t>Aim: Showcase the range of products offered by Havells and their unique features.</a:t>
            </a:r>
          </a:p>
          <a:p>
            <a:pPr marL="742950" lvl="1" indent="-285750" algn="l">
              <a:buFont typeface="+mj-lt"/>
              <a:buAutoNum type="arabicPeriod"/>
            </a:pPr>
            <a:r>
              <a:rPr lang="en-US" b="0" i="0" dirty="0">
                <a:solidFill>
                  <a:schemeClr val="tx1"/>
                </a:solidFill>
                <a:effectLst/>
                <a:latin typeface="Söhne"/>
              </a:rPr>
              <a:t>Idea: Publish weekly blog posts focusing on individual products, their benefits, and how they address specific customer needs.</a:t>
            </a:r>
          </a:p>
          <a:p>
            <a:pPr algn="l">
              <a:buFont typeface="+mj-lt"/>
              <a:buAutoNum type="arabicPeriod"/>
            </a:pPr>
            <a:r>
              <a:rPr lang="en-US" b="0" i="0" dirty="0">
                <a:solidFill>
                  <a:schemeClr val="tx1"/>
                </a:solidFill>
                <a:effectLst/>
                <a:latin typeface="Söhne"/>
              </a:rPr>
              <a:t>"Expert Insights" Video Interviews:</a:t>
            </a:r>
          </a:p>
          <a:p>
            <a:pPr marL="742950" lvl="1" indent="-285750" algn="l">
              <a:buFont typeface="+mj-lt"/>
              <a:buAutoNum type="arabicPeriod"/>
            </a:pPr>
            <a:r>
              <a:rPr lang="en-US" b="0" i="0" dirty="0">
                <a:solidFill>
                  <a:schemeClr val="tx1"/>
                </a:solidFill>
                <a:effectLst/>
                <a:latin typeface="Söhne"/>
              </a:rPr>
              <a:t>Strategy: Position Havells as an industry leader with expert knowledge.</a:t>
            </a:r>
          </a:p>
          <a:p>
            <a:pPr marL="742950" lvl="1" indent="-285750" algn="l">
              <a:buFont typeface="+mj-lt"/>
              <a:buAutoNum type="arabicPeriod"/>
            </a:pPr>
            <a:r>
              <a:rPr lang="en-US" b="0" i="0" dirty="0">
                <a:solidFill>
                  <a:schemeClr val="tx1"/>
                </a:solidFill>
                <a:effectLst/>
                <a:latin typeface="Söhne"/>
              </a:rPr>
              <a:t>Aim: Engage the audience with valuable insights from industry experts.</a:t>
            </a:r>
          </a:p>
          <a:p>
            <a:pPr marL="742950" lvl="1" indent="-285750" algn="l">
              <a:buFont typeface="+mj-lt"/>
              <a:buAutoNum type="arabicPeriod"/>
            </a:pPr>
            <a:r>
              <a:rPr lang="en-US" b="0" i="0" dirty="0">
                <a:solidFill>
                  <a:schemeClr val="tx1"/>
                </a:solidFill>
                <a:effectLst/>
                <a:latin typeface="Söhne"/>
              </a:rPr>
              <a:t>Idea: Conduct video interviews with Havells' product experts or industry specialists discussing industry trends, technological advancements, and energy efficiency.</a:t>
            </a:r>
          </a:p>
          <a:p>
            <a:pPr marL="457200" lvl="0" indent="0" algn="l" rtl="0">
              <a:spcBef>
                <a:spcPts val="0"/>
              </a:spcBef>
              <a:spcAft>
                <a:spcPts val="0"/>
              </a:spcAft>
              <a:buNone/>
            </a:pPr>
            <a:endParaRPr dirty="0">
              <a:solidFill>
                <a:schemeClr val="dk1"/>
              </a:solidFill>
            </a:endParaRPr>
          </a:p>
        </p:txBody>
      </p:sp>
      <p:sp>
        <p:nvSpPr>
          <p:cNvPr id="298" name="Google Shape;298;p50"/>
          <p:cNvSpPr txBox="1"/>
          <p:nvPr/>
        </p:nvSpPr>
        <p:spPr>
          <a:xfrm>
            <a:off x="-49125" y="422800"/>
            <a:ext cx="8781300" cy="6480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400"/>
              <a:buFont typeface="Arial"/>
              <a:buNone/>
            </a:pPr>
            <a:r>
              <a:rPr lang="en-GB" sz="1400" b="1" i="0" u="none" strike="noStrike" cap="none">
                <a:solidFill>
                  <a:srgbClr val="434343"/>
                </a:solidFill>
                <a:latin typeface="Arial"/>
                <a:ea typeface="Arial"/>
                <a:cs typeface="Arial"/>
                <a:sym typeface="Arial"/>
              </a:rPr>
              <a:t>Part 4: Content Creation and Curation (Post creations, Designs/Video Editing, Ad Campaigns over Social Media and Email Ideation and Creation) </a:t>
            </a:r>
            <a:endParaRPr sz="1400" b="0" i="0" u="none" strike="noStrike" cap="none">
              <a:solidFill>
                <a:srgbClr val="000000"/>
              </a:solidFill>
              <a:latin typeface="Arial"/>
              <a:ea typeface="Arial"/>
              <a:cs typeface="Arial"/>
              <a:sym typeface="Arial"/>
            </a:endParaRPr>
          </a:p>
        </p:txBody>
      </p:sp>
      <p:pic>
        <p:nvPicPr>
          <p:cNvPr id="299" name="Google Shape;299;p50"/>
          <p:cNvPicPr preferRelativeResize="0"/>
          <p:nvPr/>
        </p:nvPicPr>
        <p:blipFill>
          <a:blip r:embed="rId3">
            <a:alphaModFix/>
          </a:blip>
          <a:stretch>
            <a:fillRect/>
          </a:stretch>
        </p:blipFill>
        <p:spPr>
          <a:xfrm>
            <a:off x="5976524" y="1074075"/>
            <a:ext cx="2416450" cy="37679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51"/>
          <p:cNvSpPr txBox="1"/>
          <p:nvPr/>
        </p:nvSpPr>
        <p:spPr>
          <a:xfrm>
            <a:off x="268163" y="1289875"/>
            <a:ext cx="5633925" cy="3200846"/>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GB" b="1" dirty="0">
                <a:solidFill>
                  <a:schemeClr val="dk1"/>
                </a:solidFill>
              </a:rPr>
              <a:t>Ad Campaign3: Generating leads</a:t>
            </a:r>
          </a:p>
          <a:p>
            <a:pPr algn="l">
              <a:buFont typeface="+mj-lt"/>
              <a:buAutoNum type="arabicPeriod"/>
            </a:pPr>
            <a:r>
              <a:rPr lang="en-US" b="0" i="0" dirty="0">
                <a:solidFill>
                  <a:schemeClr val="tx1"/>
                </a:solidFill>
                <a:effectLst/>
                <a:latin typeface="Söhne"/>
              </a:rPr>
              <a:t>"Free Product Demos" Landing Page:</a:t>
            </a:r>
          </a:p>
          <a:p>
            <a:pPr marL="742950" lvl="1" indent="-285750" algn="l">
              <a:buFont typeface="+mj-lt"/>
              <a:buAutoNum type="arabicPeriod"/>
            </a:pPr>
            <a:r>
              <a:rPr lang="en-US" b="0" i="0" dirty="0">
                <a:solidFill>
                  <a:schemeClr val="tx1"/>
                </a:solidFill>
                <a:effectLst/>
                <a:latin typeface="Söhne"/>
              </a:rPr>
              <a:t>Strategy: Offer free product demonstrations to showcase Havells' offerings.</a:t>
            </a:r>
          </a:p>
          <a:p>
            <a:pPr marL="742950" lvl="1" indent="-285750" algn="l">
              <a:buFont typeface="+mj-lt"/>
              <a:buAutoNum type="arabicPeriod"/>
            </a:pPr>
            <a:r>
              <a:rPr lang="en-US" b="0" i="0" dirty="0">
                <a:solidFill>
                  <a:schemeClr val="tx1"/>
                </a:solidFill>
                <a:effectLst/>
                <a:latin typeface="Söhne"/>
              </a:rPr>
              <a:t>Aim: Provide potential customers with a hands-on experience of Havells' products.</a:t>
            </a:r>
          </a:p>
          <a:p>
            <a:pPr marL="742950" lvl="1" indent="-285750" algn="l">
              <a:buFont typeface="+mj-lt"/>
              <a:buAutoNum type="arabicPeriod"/>
            </a:pPr>
            <a:r>
              <a:rPr lang="en-US" b="0" i="0" dirty="0">
                <a:solidFill>
                  <a:schemeClr val="tx1"/>
                </a:solidFill>
                <a:effectLst/>
                <a:latin typeface="Söhne"/>
              </a:rPr>
              <a:t>Idea: Create a dedicated landing page where visitors can sign up for a free product demo session. Highlight the benefits of the demo and the value it offers to businesses and consumers.</a:t>
            </a:r>
          </a:p>
          <a:p>
            <a:pPr algn="l">
              <a:buFont typeface="+mj-lt"/>
              <a:buAutoNum type="arabicPeriod"/>
            </a:pPr>
            <a:r>
              <a:rPr lang="en-US" b="0" i="0" dirty="0">
                <a:solidFill>
                  <a:schemeClr val="tx1"/>
                </a:solidFill>
                <a:effectLst/>
                <a:latin typeface="Söhne"/>
              </a:rPr>
              <a:t>"Exclusive Offers" Email Campaign:</a:t>
            </a:r>
          </a:p>
          <a:p>
            <a:pPr marL="742950" lvl="1" indent="-285750" algn="l">
              <a:buFont typeface="+mj-lt"/>
              <a:buAutoNum type="arabicPeriod"/>
            </a:pPr>
            <a:r>
              <a:rPr lang="en-US" b="0" i="0" dirty="0">
                <a:solidFill>
                  <a:schemeClr val="tx1"/>
                </a:solidFill>
                <a:effectLst/>
                <a:latin typeface="Söhne"/>
              </a:rPr>
              <a:t>Strategy: Provide exclusive deals and discounts to incentivize lead generation.</a:t>
            </a:r>
          </a:p>
          <a:p>
            <a:pPr marL="742950" lvl="1" indent="-285750" algn="l">
              <a:buFont typeface="+mj-lt"/>
              <a:buAutoNum type="arabicPeriod"/>
            </a:pPr>
            <a:r>
              <a:rPr lang="en-US" b="0" i="0" dirty="0">
                <a:solidFill>
                  <a:schemeClr val="tx1"/>
                </a:solidFill>
                <a:effectLst/>
                <a:latin typeface="Söhne"/>
              </a:rPr>
              <a:t>Aim: Encourage potential customers to take action and submit their details.</a:t>
            </a:r>
          </a:p>
        </p:txBody>
      </p:sp>
      <p:sp>
        <p:nvSpPr>
          <p:cNvPr id="305" name="Google Shape;305;p51"/>
          <p:cNvSpPr txBox="1"/>
          <p:nvPr/>
        </p:nvSpPr>
        <p:spPr>
          <a:xfrm>
            <a:off x="-49125" y="422800"/>
            <a:ext cx="8781300" cy="6480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400"/>
              <a:buFont typeface="Arial"/>
              <a:buNone/>
            </a:pPr>
            <a:r>
              <a:rPr lang="en-GB" sz="1400" b="1" i="0" u="none" strike="noStrike" cap="none">
                <a:solidFill>
                  <a:srgbClr val="434343"/>
                </a:solidFill>
                <a:latin typeface="Arial"/>
                <a:ea typeface="Arial"/>
                <a:cs typeface="Arial"/>
                <a:sym typeface="Arial"/>
              </a:rPr>
              <a:t>Part 4: Content Creation and Curation (Post creations, Designs/Video Editing, Ad Campaigns over Social Media and Email Ideation and Creation) </a:t>
            </a:r>
            <a:endParaRPr sz="1400" b="0" i="0" u="none" strike="noStrike" cap="none">
              <a:solidFill>
                <a:srgbClr val="000000"/>
              </a:solidFill>
              <a:latin typeface="Arial"/>
              <a:ea typeface="Arial"/>
              <a:cs typeface="Arial"/>
              <a:sym typeface="Arial"/>
            </a:endParaRPr>
          </a:p>
        </p:txBody>
      </p:sp>
      <p:pic>
        <p:nvPicPr>
          <p:cNvPr id="306" name="Google Shape;306;p51"/>
          <p:cNvPicPr preferRelativeResize="0"/>
          <p:nvPr/>
        </p:nvPicPr>
        <p:blipFill>
          <a:blip r:embed="rId3">
            <a:alphaModFix/>
          </a:blip>
          <a:stretch>
            <a:fillRect/>
          </a:stretch>
        </p:blipFill>
        <p:spPr>
          <a:xfrm>
            <a:off x="6140025" y="1033125"/>
            <a:ext cx="2565900" cy="39055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52"/>
          <p:cNvSpPr txBox="1"/>
          <p:nvPr/>
        </p:nvSpPr>
        <p:spPr>
          <a:xfrm>
            <a:off x="181350" y="323700"/>
            <a:ext cx="8781300" cy="6480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400"/>
              <a:buFont typeface="Arial"/>
              <a:buNone/>
            </a:pPr>
            <a:r>
              <a:rPr lang="en-GB" sz="1400" b="1" i="0" u="none" strike="noStrike" cap="none">
                <a:solidFill>
                  <a:srgbClr val="434343"/>
                </a:solidFill>
                <a:latin typeface="Arial"/>
                <a:ea typeface="Arial"/>
                <a:cs typeface="Arial"/>
                <a:sym typeface="Arial"/>
              </a:rPr>
              <a:t>Part 4: Content Creation and Curation (Post creations, Designs/Video Editing, Ad Campaigns over Social Media and Email Ideation and Creation) </a:t>
            </a:r>
            <a:endParaRPr sz="1400" b="0" i="0" u="none" strike="noStrike" cap="none">
              <a:solidFill>
                <a:srgbClr val="000000"/>
              </a:solidFill>
              <a:latin typeface="Arial"/>
              <a:ea typeface="Arial"/>
              <a:cs typeface="Arial"/>
              <a:sym typeface="Arial"/>
            </a:endParaRPr>
          </a:p>
        </p:txBody>
      </p:sp>
      <p:sp>
        <p:nvSpPr>
          <p:cNvPr id="312" name="Google Shape;312;p52"/>
          <p:cNvSpPr txBox="1"/>
          <p:nvPr/>
        </p:nvSpPr>
        <p:spPr>
          <a:xfrm>
            <a:off x="313275" y="1774875"/>
            <a:ext cx="8187600" cy="3416290"/>
          </a:xfrm>
          <a:prstGeom prst="rect">
            <a:avLst/>
          </a:prstGeom>
          <a:noFill/>
          <a:ln>
            <a:noFill/>
          </a:ln>
        </p:spPr>
        <p:txBody>
          <a:bodyPr spcFirstLastPara="1" wrap="square" lIns="91425" tIns="91425" rIns="91425" bIns="91425" anchor="t" anchorCtr="0">
            <a:spAutoFit/>
          </a:bodyPr>
          <a:lstStyle/>
          <a:p>
            <a:pPr marL="457200" marR="0" lvl="0" indent="0" algn="l" rtl="0">
              <a:lnSpc>
                <a:spcPct val="100000"/>
              </a:lnSpc>
              <a:spcBef>
                <a:spcPts val="0"/>
              </a:spcBef>
              <a:spcAft>
                <a:spcPts val="0"/>
              </a:spcAft>
              <a:buClr>
                <a:srgbClr val="000000"/>
              </a:buClr>
              <a:buSzPts val="1400"/>
              <a:buFont typeface="Arial"/>
              <a:buNone/>
            </a:pPr>
            <a:r>
              <a:rPr lang="en-GB" sz="1400" b="1" i="0" u="none" strike="noStrike" cap="none" dirty="0">
                <a:solidFill>
                  <a:srgbClr val="000000"/>
                </a:solidFill>
                <a:latin typeface="Arial"/>
                <a:ea typeface="Arial"/>
                <a:cs typeface="Arial"/>
                <a:sym typeface="Arial"/>
              </a:rPr>
              <a:t>Ad Campaigns for email marketing:</a:t>
            </a:r>
          </a:p>
          <a:p>
            <a:pPr marL="457200" marR="0" lvl="0" indent="0" algn="l" rtl="0">
              <a:lnSpc>
                <a:spcPct val="100000"/>
              </a:lnSpc>
              <a:spcBef>
                <a:spcPts val="0"/>
              </a:spcBef>
              <a:spcAft>
                <a:spcPts val="0"/>
              </a:spcAft>
              <a:buClr>
                <a:srgbClr val="000000"/>
              </a:buClr>
              <a:buSzPts val="1400"/>
              <a:buFont typeface="Arial"/>
              <a:buNone/>
            </a:pPr>
            <a:endParaRPr lang="en-GB" sz="1400" b="1" i="0" u="none" strike="noStrike" cap="none" dirty="0">
              <a:solidFill>
                <a:srgbClr val="000000"/>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400"/>
              <a:buFont typeface="Arial"/>
              <a:buNone/>
            </a:pPr>
            <a:r>
              <a:rPr lang="en-US" sz="1400" b="1" i="0" u="none" strike="noStrike" cap="none" dirty="0">
                <a:solidFill>
                  <a:srgbClr val="000000"/>
                </a:solidFill>
                <a:latin typeface="Arial"/>
                <a:ea typeface="Arial"/>
                <a:cs typeface="Arial"/>
                <a:sym typeface="Arial"/>
              </a:rPr>
              <a:t>Brand Awareness: </a:t>
            </a:r>
            <a:r>
              <a:rPr lang="en-US" sz="1400" i="0" u="none" strike="noStrike" cap="none" dirty="0">
                <a:solidFill>
                  <a:srgbClr val="000000"/>
                </a:solidFill>
                <a:latin typeface="Arial"/>
                <a:ea typeface="Arial"/>
                <a:cs typeface="Arial"/>
                <a:sym typeface="Arial"/>
              </a:rPr>
              <a:t>Brand awareness refers to the extent to which consumers recognize and recall a particular brand. It is a crucial marketing metric that reflects the brand's visibility, familiarity, and recall among the target audience. Building strong brand awareness helps increase customer trust, loyalty, and preference for the brand's products or services.</a:t>
            </a:r>
          </a:p>
          <a:p>
            <a:pPr marL="457200" marR="0" lvl="0" indent="0" algn="l" rtl="0">
              <a:lnSpc>
                <a:spcPct val="100000"/>
              </a:lnSpc>
              <a:spcBef>
                <a:spcPts val="0"/>
              </a:spcBef>
              <a:spcAft>
                <a:spcPts val="0"/>
              </a:spcAft>
              <a:buClr>
                <a:srgbClr val="000000"/>
              </a:buClr>
              <a:buSzPts val="1400"/>
              <a:buFont typeface="Arial"/>
              <a:buNone/>
            </a:pPr>
            <a:endParaRPr lang="en-US" b="1" dirty="0"/>
          </a:p>
          <a:p>
            <a:pPr marL="457200" marR="0" lvl="0" indent="0" algn="l" rtl="0">
              <a:lnSpc>
                <a:spcPct val="100000"/>
              </a:lnSpc>
              <a:spcBef>
                <a:spcPts val="0"/>
              </a:spcBef>
              <a:spcAft>
                <a:spcPts val="0"/>
              </a:spcAft>
              <a:buClr>
                <a:srgbClr val="000000"/>
              </a:buClr>
              <a:buSzPts val="1400"/>
              <a:buFont typeface="Arial"/>
              <a:buNone/>
            </a:pPr>
            <a:r>
              <a:rPr lang="en-US" sz="1400" b="1" i="0" u="none" strike="noStrike" cap="none" dirty="0">
                <a:solidFill>
                  <a:srgbClr val="000000"/>
                </a:solidFill>
                <a:latin typeface="Arial"/>
                <a:ea typeface="Arial"/>
                <a:cs typeface="Arial"/>
                <a:sym typeface="Arial"/>
              </a:rPr>
              <a:t>Lead generation: </a:t>
            </a:r>
            <a:r>
              <a:rPr lang="en-US" sz="1400" i="0" u="none" strike="noStrike" cap="none" dirty="0">
                <a:solidFill>
                  <a:srgbClr val="000000"/>
                </a:solidFill>
                <a:latin typeface="Arial"/>
                <a:ea typeface="Arial"/>
                <a:cs typeface="Arial"/>
                <a:sym typeface="Arial"/>
              </a:rPr>
              <a:t>Lead generation is the process of attracting and capturing potential customers (leads) who show interest in a company's products or services. It involves various marketing strategies, such as content marketing, social media, and email campaigns, to generate interest and collect contact information for follow-up and conversion into paying customers.</a:t>
            </a:r>
            <a:endParaRPr sz="1400" i="0" u="none" strike="noStrike" cap="none" dirty="0">
              <a:solidFill>
                <a:srgbClr val="000000"/>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400"/>
              <a:buFont typeface="Arial"/>
              <a:buNone/>
            </a:pPr>
            <a:endParaRPr sz="1400" b="1"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313" name="Google Shape;313;p52"/>
          <p:cNvSpPr txBox="1"/>
          <p:nvPr/>
        </p:nvSpPr>
        <p:spPr>
          <a:xfrm>
            <a:off x="890775" y="1173525"/>
            <a:ext cx="7610100" cy="8490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2100"/>
              <a:buFont typeface="Arial"/>
              <a:buNone/>
            </a:pPr>
            <a:r>
              <a:rPr lang="en-GB" sz="2100" b="1" i="0" u="none" strike="noStrike" cap="none">
                <a:solidFill>
                  <a:srgbClr val="434343"/>
                </a:solidFill>
                <a:latin typeface="Arial"/>
                <a:ea typeface="Arial"/>
                <a:cs typeface="Arial"/>
                <a:sym typeface="Arial"/>
              </a:rPr>
              <a:t>Email Ad Campaigns</a:t>
            </a:r>
            <a:endParaRPr sz="2100" b="1" i="0" u="none" strike="noStrike" cap="none">
              <a:solidFill>
                <a:srgbClr val="434343"/>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000000"/>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53"/>
          <p:cNvSpPr txBox="1"/>
          <p:nvPr/>
        </p:nvSpPr>
        <p:spPr>
          <a:xfrm>
            <a:off x="135731" y="100013"/>
            <a:ext cx="8241319" cy="848664"/>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2100"/>
              <a:buFont typeface="Arial"/>
              <a:buNone/>
            </a:pPr>
            <a:r>
              <a:rPr lang="en-GB" sz="2100" b="1" i="0" u="none" strike="noStrike" cap="none">
                <a:solidFill>
                  <a:srgbClr val="434343"/>
                </a:solidFill>
                <a:latin typeface="Arial"/>
                <a:ea typeface="Arial"/>
                <a:cs typeface="Arial"/>
                <a:sym typeface="Arial"/>
              </a:rPr>
              <a:t>Email Ad Campaign 1 - Brand Awareness</a:t>
            </a:r>
            <a:endParaRPr sz="2100" b="1" i="0" u="none" strike="noStrike" cap="none">
              <a:solidFill>
                <a:srgbClr val="434343"/>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900"/>
              <a:buFont typeface="Arial"/>
              <a:buNone/>
            </a:pPr>
            <a:r>
              <a:rPr lang="en-GB" sz="1900" b="0" i="0" u="none" strike="noStrike" cap="none">
                <a:solidFill>
                  <a:srgbClr val="000000"/>
                </a:solidFill>
                <a:latin typeface="Arial"/>
                <a:ea typeface="Arial"/>
                <a:cs typeface="Arial"/>
                <a:sym typeface="Arial"/>
              </a:rPr>
              <a:t>(insert emailer image)</a:t>
            </a:r>
            <a:endParaRPr sz="1900" b="0" i="0" u="none" strike="noStrike" cap="none">
              <a:solidFill>
                <a:srgbClr val="000000"/>
              </a:solidFill>
              <a:latin typeface="Arial"/>
              <a:ea typeface="Arial"/>
              <a:cs typeface="Arial"/>
              <a:sym typeface="Arial"/>
            </a:endParaRPr>
          </a:p>
        </p:txBody>
      </p:sp>
      <p:pic>
        <p:nvPicPr>
          <p:cNvPr id="319" name="Google Shape;319;p53"/>
          <p:cNvPicPr preferRelativeResize="0"/>
          <p:nvPr/>
        </p:nvPicPr>
        <p:blipFill rotWithShape="1">
          <a:blip r:embed="rId3">
            <a:alphaModFix/>
          </a:blip>
          <a:srcRect/>
          <a:stretch/>
        </p:blipFill>
        <p:spPr>
          <a:xfrm>
            <a:off x="5607843" y="-100012"/>
            <a:ext cx="3536157" cy="5193506"/>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54"/>
          <p:cNvSpPr txBox="1"/>
          <p:nvPr/>
        </p:nvSpPr>
        <p:spPr>
          <a:xfrm>
            <a:off x="121444" y="78581"/>
            <a:ext cx="8255606" cy="1141051"/>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2100"/>
              <a:buFont typeface="Arial"/>
              <a:buNone/>
            </a:pPr>
            <a:r>
              <a:rPr lang="en-GB" sz="2100" b="1" i="0" u="none" strike="noStrike" cap="none">
                <a:solidFill>
                  <a:srgbClr val="434343"/>
                </a:solidFill>
                <a:latin typeface="Arial"/>
                <a:ea typeface="Arial"/>
                <a:cs typeface="Arial"/>
                <a:sym typeface="Arial"/>
              </a:rPr>
              <a:t>Email Ad Campaign 2 - Lead Generation</a:t>
            </a:r>
            <a:endParaRPr sz="2100" b="1" i="0" u="none" strike="noStrike" cap="none">
              <a:solidFill>
                <a:srgbClr val="434343"/>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GB" sz="1900" b="0" i="0" u="none" strike="noStrike" cap="none">
                <a:solidFill>
                  <a:schemeClr val="dk1"/>
                </a:solidFill>
                <a:latin typeface="Arial"/>
                <a:ea typeface="Arial"/>
                <a:cs typeface="Arial"/>
                <a:sym typeface="Arial"/>
              </a:rPr>
              <a:t>(insert emailer image)</a:t>
            </a:r>
            <a:endParaRPr sz="19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000000"/>
              </a:solidFill>
              <a:latin typeface="Arial"/>
              <a:ea typeface="Arial"/>
              <a:cs typeface="Arial"/>
              <a:sym typeface="Arial"/>
            </a:endParaRPr>
          </a:p>
        </p:txBody>
      </p:sp>
      <p:pic>
        <p:nvPicPr>
          <p:cNvPr id="325" name="Google Shape;325;p54"/>
          <p:cNvPicPr preferRelativeResize="0"/>
          <p:nvPr/>
        </p:nvPicPr>
        <p:blipFill rotWithShape="1">
          <a:blip r:embed="rId3">
            <a:alphaModFix/>
          </a:blip>
          <a:srcRect/>
          <a:stretch/>
        </p:blipFill>
        <p:spPr>
          <a:xfrm>
            <a:off x="5500689" y="-57149"/>
            <a:ext cx="3619812" cy="5174276"/>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55"/>
          <p:cNvSpPr txBox="1"/>
          <p:nvPr/>
        </p:nvSpPr>
        <p:spPr>
          <a:xfrm>
            <a:off x="181350" y="323700"/>
            <a:ext cx="8781300" cy="6480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400"/>
              <a:buFont typeface="Arial"/>
              <a:buNone/>
            </a:pPr>
            <a:r>
              <a:rPr lang="en-GB" sz="1400" b="1" i="0" u="none" strike="noStrike" cap="none">
                <a:solidFill>
                  <a:srgbClr val="434343"/>
                </a:solidFill>
                <a:latin typeface="Arial"/>
                <a:ea typeface="Arial"/>
                <a:cs typeface="Arial"/>
                <a:sym typeface="Arial"/>
              </a:rPr>
              <a:t>Part 4: Content Creation and Curation (Post creations, Designs/Video </a:t>
            </a:r>
            <a:endParaRPr sz="1400" b="1" i="0" u="none" strike="noStrike" cap="none">
              <a:solidFill>
                <a:srgbClr val="434343"/>
              </a:solidFill>
              <a:latin typeface="Arial"/>
              <a:ea typeface="Arial"/>
              <a:cs typeface="Arial"/>
              <a:sym typeface="Arial"/>
            </a:endParaRPr>
          </a:p>
          <a:p>
            <a:pPr marL="0" marR="0" lvl="0" indent="0" algn="ctr" rtl="0">
              <a:lnSpc>
                <a:spcPct val="115000"/>
              </a:lnSpc>
              <a:spcBef>
                <a:spcPts val="0"/>
              </a:spcBef>
              <a:spcAft>
                <a:spcPts val="0"/>
              </a:spcAft>
              <a:buClr>
                <a:srgbClr val="000000"/>
              </a:buClr>
              <a:buSzPts val="1400"/>
              <a:buFont typeface="Arial"/>
              <a:buNone/>
            </a:pPr>
            <a:r>
              <a:rPr lang="en-GB" sz="1400" b="1" i="0" u="none" strike="noStrike" cap="none">
                <a:solidFill>
                  <a:srgbClr val="434343"/>
                </a:solidFill>
                <a:latin typeface="Arial"/>
                <a:ea typeface="Arial"/>
                <a:cs typeface="Arial"/>
                <a:sym typeface="Arial"/>
              </a:rPr>
              <a:t>Editing, Ad Campaigns over Social Media and Email Ideation and Creation) </a:t>
            </a:r>
            <a:endParaRPr sz="1400" b="0" i="0" u="none" strike="noStrike" cap="none">
              <a:solidFill>
                <a:srgbClr val="000000"/>
              </a:solidFill>
              <a:latin typeface="Arial"/>
              <a:ea typeface="Arial"/>
              <a:cs typeface="Arial"/>
              <a:sym typeface="Arial"/>
            </a:endParaRPr>
          </a:p>
        </p:txBody>
      </p:sp>
      <p:sp>
        <p:nvSpPr>
          <p:cNvPr id="331" name="Google Shape;331;p55"/>
          <p:cNvSpPr txBox="1"/>
          <p:nvPr/>
        </p:nvSpPr>
        <p:spPr>
          <a:xfrm>
            <a:off x="181350" y="1445180"/>
            <a:ext cx="7815300" cy="3540300"/>
          </a:xfrm>
          <a:prstGeom prst="rect">
            <a:avLst/>
          </a:prstGeom>
          <a:noFill/>
          <a:ln>
            <a:noFill/>
          </a:ln>
        </p:spPr>
        <p:txBody>
          <a:bodyPr spcFirstLastPara="1" wrap="square" lIns="91425" tIns="45700" rIns="91425" bIns="45700"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dirty="0">
                <a:solidFill>
                  <a:srgbClr val="000000"/>
                </a:solidFill>
                <a:latin typeface="Arial"/>
                <a:ea typeface="Arial"/>
                <a:cs typeface="Arial"/>
                <a:sym typeface="Arial"/>
              </a:rPr>
              <a:t>Reflect on the content creation and curation process, discussing the challenges faced and lessons learned.</a:t>
            </a:r>
            <a:endParaRPr dirty="0"/>
          </a:p>
          <a:p>
            <a:pPr marL="457200" marR="0" lvl="0" indent="-22860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457200" marR="0" lvl="0" indent="-22860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GB" sz="1400" b="1" i="0" u="none" strike="noStrike" cap="none" dirty="0">
                <a:solidFill>
                  <a:srgbClr val="000000"/>
                </a:solidFill>
                <a:latin typeface="Arial"/>
                <a:ea typeface="Arial"/>
                <a:cs typeface="Arial"/>
                <a:sym typeface="Arial"/>
              </a:rPr>
              <a:t>Benefits of content curation include:</a:t>
            </a:r>
            <a:endParaRPr b="1" dirty="0"/>
          </a:p>
          <a:p>
            <a:pPr marL="457200" marR="0" lvl="0" indent="-22860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dirty="0">
                <a:solidFill>
                  <a:srgbClr val="000000"/>
                </a:solidFill>
                <a:latin typeface="Arial"/>
                <a:ea typeface="Arial"/>
                <a:cs typeface="Arial"/>
                <a:sym typeface="Arial"/>
              </a:rPr>
              <a:t>Helping to establish an individual or brand as a thought leader in a particular industry or topic.</a:t>
            </a:r>
            <a:endParaRPr dirty="0"/>
          </a:p>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dirty="0">
                <a:solidFill>
                  <a:srgbClr val="000000"/>
                </a:solidFill>
                <a:latin typeface="Arial"/>
                <a:ea typeface="Arial"/>
                <a:cs typeface="Arial"/>
                <a:sym typeface="Arial"/>
              </a:rPr>
              <a:t>Providing a valuable resource for a specific audience.</a:t>
            </a:r>
            <a:endParaRPr dirty="0"/>
          </a:p>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dirty="0">
                <a:solidFill>
                  <a:srgbClr val="000000"/>
                </a:solidFill>
                <a:latin typeface="Arial"/>
                <a:ea typeface="Arial"/>
                <a:cs typeface="Arial"/>
                <a:sym typeface="Arial"/>
              </a:rPr>
              <a:t>Saving time by efficiently finding and organizing relevant content.</a:t>
            </a:r>
            <a:endParaRPr dirty="0"/>
          </a:p>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dirty="0">
                <a:solidFill>
                  <a:srgbClr val="000000"/>
                </a:solidFill>
                <a:latin typeface="Arial"/>
                <a:ea typeface="Arial"/>
                <a:cs typeface="Arial"/>
                <a:sym typeface="Arial"/>
              </a:rPr>
              <a:t>Challenges of content curation include:</a:t>
            </a:r>
            <a:endParaRPr dirty="0"/>
          </a:p>
          <a:p>
            <a:pPr marL="0" marR="0" lvl="0" indent="0" algn="l" rtl="0">
              <a:lnSpc>
                <a:spcPct val="100000"/>
              </a:lnSpc>
              <a:spcBef>
                <a:spcPts val="0"/>
              </a:spcBef>
              <a:spcAft>
                <a:spcPts val="0"/>
              </a:spcAft>
              <a:buNone/>
            </a:pPr>
            <a:r>
              <a:rPr lang="en-GB" dirty="0"/>
              <a:t>         </a:t>
            </a:r>
            <a:r>
              <a:rPr lang="en-GB" sz="1400" b="0" i="0" u="none" strike="noStrike" cap="none" dirty="0">
                <a:solidFill>
                  <a:srgbClr val="000000"/>
                </a:solidFill>
                <a:latin typeface="Arial"/>
                <a:ea typeface="Arial"/>
                <a:cs typeface="Arial"/>
                <a:sym typeface="Arial"/>
              </a:rPr>
              <a:t>Keeping up with the constant flow of new content.</a:t>
            </a:r>
            <a:endParaRPr dirty="0"/>
          </a:p>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dirty="0">
                <a:solidFill>
                  <a:srgbClr val="000000"/>
                </a:solidFill>
                <a:latin typeface="Arial"/>
                <a:ea typeface="Arial"/>
                <a:cs typeface="Arial"/>
                <a:sym typeface="Arial"/>
              </a:rPr>
              <a:t>Ensuring that the curated content is accurate, unbiased and appropriate for the intended audience.</a:t>
            </a:r>
            <a:endParaRPr dirty="0"/>
          </a:p>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dirty="0">
                <a:solidFill>
                  <a:srgbClr val="000000"/>
                </a:solidFill>
                <a:latin typeface="Arial"/>
                <a:ea typeface="Arial"/>
                <a:cs typeface="Arial"/>
                <a:sym typeface="Arial"/>
              </a:rPr>
              <a:t>Facing legal issues if the curated content includes copyrighted material.</a:t>
            </a:r>
            <a:endParaRPr dirty="0"/>
          </a:p>
          <a:p>
            <a:pPr marL="457200" marR="0" lvl="0" indent="-22860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p:nvPr/>
        </p:nvSpPr>
        <p:spPr>
          <a:xfrm>
            <a:off x="605775" y="223563"/>
            <a:ext cx="7610100" cy="8136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900"/>
              <a:buFont typeface="Arial"/>
              <a:buNone/>
            </a:pPr>
            <a:r>
              <a:rPr lang="en-GB" sz="1900" b="1" i="0" u="none" strike="noStrike" cap="none">
                <a:solidFill>
                  <a:srgbClr val="434343"/>
                </a:solidFill>
                <a:latin typeface="Arial"/>
                <a:ea typeface="Arial"/>
                <a:cs typeface="Arial"/>
                <a:sym typeface="Arial"/>
              </a:rPr>
              <a:t>Part 1: Brand study, Competitor Analysis &amp; Buyer’s/Audience’s Persona</a:t>
            </a:r>
            <a:endParaRPr sz="1900" b="0" i="0" u="none" strike="noStrike" cap="none">
              <a:solidFill>
                <a:srgbClr val="000000"/>
              </a:solidFill>
              <a:latin typeface="Arial"/>
              <a:ea typeface="Arial"/>
              <a:cs typeface="Arial"/>
              <a:sym typeface="Arial"/>
            </a:endParaRPr>
          </a:p>
        </p:txBody>
      </p:sp>
      <p:sp>
        <p:nvSpPr>
          <p:cNvPr id="87" name="Google Shape;87;p17"/>
          <p:cNvSpPr txBox="1"/>
          <p:nvPr/>
        </p:nvSpPr>
        <p:spPr>
          <a:xfrm>
            <a:off x="605775" y="578250"/>
            <a:ext cx="7785600" cy="535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GB" sz="1400" b="1" i="0" u="none" strike="noStrike" cap="none">
                <a:solidFill>
                  <a:srgbClr val="000000"/>
                </a:solidFill>
                <a:latin typeface="Arial"/>
                <a:ea typeface="Arial"/>
                <a:cs typeface="Arial"/>
                <a:sym typeface="Arial"/>
              </a:rPr>
              <a:t>Competitor Analysis:</a:t>
            </a:r>
            <a:r>
              <a:rPr lang="en-GB" sz="1400" b="0" i="0" u="none" strike="noStrike" cap="none">
                <a:solidFill>
                  <a:srgbClr val="000000"/>
                </a:solidFill>
                <a:latin typeface="Arial"/>
                <a:ea typeface="Arial"/>
                <a:cs typeface="Arial"/>
                <a:sym typeface="Arial"/>
              </a:rPr>
              <a:t> Select three competitors operating in the same industry or niche as the chosen brand, examine their USPs and online communication.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Competitor 1:</a:t>
            </a: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USP: Wide variety of products, Corporate Social Responsibility</a:t>
            </a: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400"/>
              <a:buFont typeface="Arial"/>
              <a:buNone/>
            </a:pPr>
            <a:r>
              <a:rPr lang="en-GB" sz="1400" b="1" i="0" u="none" strike="noStrike" cap="none">
                <a:solidFill>
                  <a:schemeClr val="dk1"/>
                </a:solidFill>
                <a:latin typeface="Arial"/>
                <a:ea typeface="Arial"/>
                <a:cs typeface="Arial"/>
                <a:sym typeface="Arial"/>
              </a:rPr>
              <a:t>Communication:</a:t>
            </a:r>
            <a:r>
              <a:rPr lang="en-GB" sz="1400" b="0" i="0" u="none" strike="noStrike" cap="none">
                <a:solidFill>
                  <a:schemeClr val="dk1"/>
                </a:solidFill>
                <a:latin typeface="Arial"/>
                <a:ea typeface="Arial"/>
                <a:cs typeface="Arial"/>
                <a:sym typeface="Arial"/>
              </a:rPr>
              <a:t>Clear and Responsive Customer Support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Competitor 2:</a:t>
            </a:r>
            <a:r>
              <a:rPr lang="en-GB" sz="1400" b="0" i="0" u="sng" strike="noStrike" cap="none">
                <a:solidFill>
                  <a:schemeClr val="hlink"/>
                </a:solidFill>
                <a:latin typeface="Arial"/>
                <a:ea typeface="Arial"/>
                <a:cs typeface="Arial"/>
                <a:sym typeface="Arial"/>
                <a:hlinkClick r:id="rId3"/>
              </a:rPr>
              <a:t>https://www.cgglobal.com/</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USP: Global Reach and Adaptability,</a:t>
            </a:r>
            <a:r>
              <a:rPr lang="en-GB" sz="1400" b="0" i="0" u="none" strike="noStrike" cap="none">
                <a:solidFill>
                  <a:srgbClr val="000000"/>
                </a:solidFill>
                <a:latin typeface="Arial"/>
                <a:ea typeface="Arial"/>
                <a:cs typeface="Arial"/>
                <a:sym typeface="Arial"/>
              </a:rPr>
              <a:t> </a:t>
            </a:r>
            <a:r>
              <a:rPr lang="en-GB" sz="1400" b="1" i="0" u="none" strike="noStrike" cap="none">
                <a:solidFill>
                  <a:srgbClr val="000000"/>
                </a:solidFill>
                <a:latin typeface="Arial"/>
                <a:ea typeface="Arial"/>
                <a:cs typeface="Arial"/>
                <a:sym typeface="Arial"/>
              </a:rPr>
              <a:t>Innovative Solutions,</a:t>
            </a:r>
            <a:r>
              <a:rPr lang="en-GB" sz="1400" b="0" i="0" u="none" strike="noStrike" cap="none">
                <a:solidFill>
                  <a:srgbClr val="000000"/>
                </a:solidFill>
                <a:latin typeface="Arial"/>
                <a:ea typeface="Arial"/>
                <a:cs typeface="Arial"/>
                <a:sym typeface="Arial"/>
              </a:rPr>
              <a:t> </a:t>
            </a:r>
            <a:r>
              <a:rPr lang="en-GB" sz="1400" b="1" i="0" u="none" strike="noStrike" cap="none">
                <a:solidFill>
                  <a:srgbClr val="000000"/>
                </a:solidFill>
                <a:latin typeface="Arial"/>
                <a:ea typeface="Arial"/>
                <a:cs typeface="Arial"/>
                <a:sym typeface="Arial"/>
              </a:rPr>
              <a:t>Reliability and Quality</a:t>
            </a: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400"/>
              <a:buFont typeface="Arial"/>
              <a:buNone/>
            </a:pPr>
            <a:r>
              <a:rPr lang="en-GB" sz="1400" b="1" i="0" u="none" strike="noStrike" cap="none">
                <a:solidFill>
                  <a:schemeClr val="dk1"/>
                </a:solidFill>
                <a:latin typeface="Arial"/>
                <a:ea typeface="Arial"/>
                <a:cs typeface="Arial"/>
                <a:sym typeface="Arial"/>
              </a:rPr>
              <a:t>Communication:</a:t>
            </a:r>
            <a:r>
              <a:rPr lang="en-GB" sz="1400" b="0" i="0" u="none" strike="noStrike" cap="none">
                <a:solidFill>
                  <a:schemeClr val="dk1"/>
                </a:solidFill>
                <a:latin typeface="Arial"/>
                <a:ea typeface="Arial"/>
                <a:cs typeface="Arial"/>
                <a:sym typeface="Arial"/>
              </a:rPr>
              <a:t>Customer Feedback and Reviews</a:t>
            </a:r>
            <a:endParaRPr sz="14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400"/>
              <a:buFont typeface="Arial"/>
              <a:buNone/>
            </a:pPr>
            <a:endParaRPr sz="14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Competitor 3:</a:t>
            </a:r>
            <a:r>
              <a:rPr lang="en-GB" sz="1400" b="0" i="0" u="sng" strike="noStrike" cap="none">
                <a:solidFill>
                  <a:schemeClr val="hlink"/>
                </a:solidFill>
                <a:latin typeface="Arial"/>
                <a:ea typeface="Arial"/>
                <a:cs typeface="Arial"/>
                <a:sym typeface="Arial"/>
                <a:hlinkClick r:id="rId4"/>
              </a:rPr>
              <a:t>https://www.exideindustries.com/</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USP: Extensive Product Range, Nationwide Network and ServiceCustomer-Centric Approach</a:t>
            </a: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400"/>
              <a:buFont typeface="Arial"/>
              <a:buNone/>
            </a:pPr>
            <a:r>
              <a:rPr lang="en-GB" sz="1400" b="1" i="0" u="none" strike="noStrike" cap="none">
                <a:solidFill>
                  <a:schemeClr val="dk1"/>
                </a:solidFill>
                <a:latin typeface="Arial"/>
                <a:ea typeface="Arial"/>
                <a:cs typeface="Arial"/>
                <a:sym typeface="Arial"/>
              </a:rPr>
              <a:t>Communication:</a:t>
            </a:r>
            <a:r>
              <a:rPr lang="en-GB" sz="1400" b="0" i="0" u="none" strike="noStrike" cap="none">
                <a:solidFill>
                  <a:schemeClr val="dk1"/>
                </a:solidFill>
                <a:latin typeface="Arial"/>
                <a:ea typeface="Arial"/>
                <a:cs typeface="Arial"/>
                <a:sym typeface="Arial"/>
              </a:rPr>
              <a:t>Transparency and Clear Communication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p:txBody>
      </p:sp>
      <p:sp>
        <p:nvSpPr>
          <p:cNvPr id="88" name="Google Shape;88;p17"/>
          <p:cNvSpPr/>
          <p:nvPr/>
        </p:nvSpPr>
        <p:spPr>
          <a:xfrm>
            <a:off x="1946889" y="1478859"/>
            <a:ext cx="27735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sng" strike="noStrike" cap="none">
                <a:solidFill>
                  <a:schemeClr val="hlink"/>
                </a:solidFill>
                <a:latin typeface="Arial"/>
                <a:ea typeface="Arial"/>
                <a:cs typeface="Arial"/>
                <a:sym typeface="Arial"/>
                <a:hlinkClick r:id="rId5"/>
              </a:rPr>
              <a:t>https://www.bajajelectricals.com/</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8"/>
          <p:cNvSpPr txBox="1"/>
          <p:nvPr/>
        </p:nvSpPr>
        <p:spPr>
          <a:xfrm>
            <a:off x="651900" y="143263"/>
            <a:ext cx="7610100" cy="8136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900"/>
              <a:buFont typeface="Arial"/>
              <a:buNone/>
            </a:pPr>
            <a:r>
              <a:rPr lang="en-GB" sz="1900" b="1" i="0" u="none" strike="noStrike" cap="none">
                <a:solidFill>
                  <a:srgbClr val="434343"/>
                </a:solidFill>
                <a:latin typeface="Arial"/>
                <a:ea typeface="Arial"/>
                <a:cs typeface="Arial"/>
                <a:sym typeface="Arial"/>
              </a:rPr>
              <a:t>Part 1: Brand study, Competitor Analysis &amp; Buyer’s/Audience’s Persona</a:t>
            </a:r>
            <a:endParaRPr sz="1900" b="0" i="0" u="none" strike="noStrike" cap="none">
              <a:solidFill>
                <a:srgbClr val="000000"/>
              </a:solidFill>
              <a:latin typeface="Arial"/>
              <a:ea typeface="Arial"/>
              <a:cs typeface="Arial"/>
              <a:sym typeface="Arial"/>
            </a:endParaRPr>
          </a:p>
        </p:txBody>
      </p:sp>
      <p:sp>
        <p:nvSpPr>
          <p:cNvPr id="93" name="Google Shape;93;p18"/>
          <p:cNvSpPr txBox="1"/>
          <p:nvPr/>
        </p:nvSpPr>
        <p:spPr>
          <a:xfrm>
            <a:off x="849800" y="849488"/>
            <a:ext cx="7380000" cy="2339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GB" sz="1400" b="1" i="0" u="none" strike="noStrike" cap="none">
                <a:solidFill>
                  <a:srgbClr val="000000"/>
                </a:solidFill>
                <a:latin typeface="Arial"/>
                <a:ea typeface="Arial"/>
                <a:cs typeface="Arial"/>
                <a:sym typeface="Arial"/>
              </a:rPr>
              <a:t>Buyer's/Audience's Persona:</a:t>
            </a:r>
            <a:r>
              <a:rPr lang="en-GB" sz="1400" b="0" i="0" u="none" strike="noStrike" cap="none">
                <a:solidFill>
                  <a:srgbClr val="000000"/>
                </a:solidFill>
                <a:latin typeface="Arial"/>
                <a:ea typeface="Arial"/>
                <a:cs typeface="Arial"/>
                <a:sym typeface="Arial"/>
              </a:rPr>
              <a:t> Clearly define the target audience for the chosen brand. Consider demographics, psychographics, behaviors, and interests.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4" name="Google Shape;94;p18"/>
          <p:cNvPicPr preferRelativeResize="0"/>
          <p:nvPr/>
        </p:nvPicPr>
        <p:blipFill rotWithShape="1">
          <a:blip r:embed="rId3">
            <a:alphaModFix/>
          </a:blip>
          <a:srcRect/>
          <a:stretch/>
        </p:blipFill>
        <p:spPr>
          <a:xfrm>
            <a:off x="4102688" y="1753988"/>
            <a:ext cx="5011429" cy="2582087"/>
          </a:xfrm>
          <a:prstGeom prst="rect">
            <a:avLst/>
          </a:prstGeom>
          <a:noFill/>
          <a:ln>
            <a:noFill/>
          </a:ln>
        </p:spPr>
      </p:pic>
      <p:sp>
        <p:nvSpPr>
          <p:cNvPr id="95" name="Google Shape;95;p18"/>
          <p:cNvSpPr txBox="1"/>
          <p:nvPr/>
        </p:nvSpPr>
        <p:spPr>
          <a:xfrm>
            <a:off x="387725" y="1675800"/>
            <a:ext cx="3521100" cy="23505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400"/>
              <a:buFont typeface="Arial"/>
              <a:buNone/>
            </a:pPr>
            <a:r>
              <a:rPr lang="en-GB" sz="1400" b="0" i="0" u="none" strike="noStrike" cap="none">
                <a:solidFill>
                  <a:srgbClr val="000000"/>
                </a:solidFill>
                <a:latin typeface="Arial"/>
                <a:ea typeface="Arial"/>
                <a:cs typeface="Arial"/>
                <a:sym typeface="Arial"/>
              </a:rPr>
              <a:t>Havells Company can focus on promoting the quality, reliability, and innovative features of their products.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1400"/>
              <a:buFont typeface="Arial"/>
              <a:buNone/>
            </a:pPr>
            <a:r>
              <a:rPr lang="en-GB" sz="1400" b="1" i="0" u="none" strike="noStrike" cap="none">
                <a:solidFill>
                  <a:srgbClr val="000000"/>
                </a:solidFill>
                <a:latin typeface="Arial"/>
                <a:ea typeface="Arial"/>
                <a:cs typeface="Arial"/>
                <a:sym typeface="Arial"/>
              </a:rPr>
              <a:t>Target Audience for Havells Company</a:t>
            </a:r>
            <a:r>
              <a:rPr lang="en-GB" sz="1400" b="0" i="0" u="none" strike="noStrike" cap="none">
                <a:solidFill>
                  <a:srgbClr val="000000"/>
                </a:solidFill>
                <a:latin typeface="Arial"/>
                <a:ea typeface="Arial"/>
                <a:cs typeface="Arial"/>
                <a:sym typeface="Arial"/>
              </a:rPr>
              <a:t>: Tech-savvy professionals seeking quality, innovative, and energy-efficient electrical solutions for their homes.</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96;p18"/>
          <p:cNvSpPr txBox="1"/>
          <p:nvPr/>
        </p:nvSpPr>
        <p:spPr>
          <a:xfrm>
            <a:off x="384500" y="3778750"/>
            <a:ext cx="3521100" cy="5817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200"/>
              <a:buFont typeface="Arial"/>
              <a:buNone/>
            </a:pPr>
            <a:r>
              <a:rPr lang="en-GB" sz="1200" b="1" i="0" u="none" strike="noStrike" cap="none">
                <a:solidFill>
                  <a:srgbClr val="000000"/>
                </a:solidFill>
                <a:latin typeface="Arial"/>
                <a:ea typeface="Arial"/>
                <a:cs typeface="Arial"/>
                <a:sym typeface="Arial"/>
              </a:rPr>
              <a:t>Demographic</a:t>
            </a:r>
            <a:r>
              <a:rPr lang="en-GB" sz="1200" b="0" i="0" u="none" strike="noStrike" cap="none">
                <a:solidFill>
                  <a:srgbClr val="000000"/>
                </a:solidFill>
                <a:latin typeface="Arial"/>
                <a:ea typeface="Arial"/>
                <a:cs typeface="Arial"/>
                <a:sym typeface="Arial"/>
              </a:rPr>
              <a:t> - Urban professionals (age 25-40, both genders) with above-average income.</a:t>
            </a:r>
            <a:endParaRPr sz="1200" b="0" i="0" u="none" strike="noStrike" cap="none">
              <a:solidFill>
                <a:srgbClr val="000000"/>
              </a:solidFill>
              <a:latin typeface="Arial"/>
              <a:ea typeface="Arial"/>
              <a:cs typeface="Arial"/>
              <a:sym typeface="Arial"/>
            </a:endParaRPr>
          </a:p>
        </p:txBody>
      </p:sp>
      <p:sp>
        <p:nvSpPr>
          <p:cNvPr id="97" name="Google Shape;97;p18"/>
          <p:cNvSpPr txBox="1"/>
          <p:nvPr/>
        </p:nvSpPr>
        <p:spPr>
          <a:xfrm>
            <a:off x="320200" y="4389250"/>
            <a:ext cx="4452300" cy="5817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200"/>
              <a:buFont typeface="Arial"/>
              <a:buNone/>
            </a:pPr>
            <a:r>
              <a:rPr lang="en-GB" sz="1200" b="1" i="0" u="none" strike="noStrike" cap="none">
                <a:solidFill>
                  <a:srgbClr val="000000"/>
                </a:solidFill>
                <a:latin typeface="Arial"/>
                <a:ea typeface="Arial"/>
                <a:cs typeface="Arial"/>
                <a:sym typeface="Arial"/>
              </a:rPr>
              <a:t> Psychographic</a:t>
            </a:r>
            <a:r>
              <a:rPr lang="en-GB" sz="1200" b="0" i="0" u="none" strike="noStrike" cap="none">
                <a:solidFill>
                  <a:srgbClr val="000000"/>
                </a:solidFill>
                <a:latin typeface="Arial"/>
                <a:ea typeface="Arial"/>
                <a:cs typeface="Arial"/>
                <a:sym typeface="Arial"/>
              </a:rPr>
              <a:t> - Tech-savvy individuals who value quality, innovation, and energy efficiency in their electrical solutions.</a:t>
            </a:r>
            <a:endParaRPr sz="1200" b="0" i="0" u="none" strike="noStrike" cap="non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p:nvPr/>
        </p:nvSpPr>
        <p:spPr>
          <a:xfrm>
            <a:off x="766950" y="464363"/>
            <a:ext cx="7610100" cy="4770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900"/>
              <a:buFont typeface="Arial"/>
              <a:buNone/>
            </a:pPr>
            <a:r>
              <a:rPr lang="en-GB" sz="1900" b="1" i="0" u="none" strike="noStrike" cap="none">
                <a:solidFill>
                  <a:srgbClr val="434343"/>
                </a:solidFill>
                <a:latin typeface="Arial"/>
                <a:ea typeface="Arial"/>
                <a:cs typeface="Arial"/>
                <a:sym typeface="Arial"/>
              </a:rPr>
              <a:t>Part 2: SEO &amp; Keyword Research</a:t>
            </a:r>
            <a:endParaRPr sz="1900" b="0" i="0" u="none" strike="noStrike" cap="none">
              <a:solidFill>
                <a:srgbClr val="000000"/>
              </a:solidFill>
              <a:latin typeface="Arial"/>
              <a:ea typeface="Arial"/>
              <a:cs typeface="Arial"/>
              <a:sym typeface="Arial"/>
            </a:endParaRPr>
          </a:p>
        </p:txBody>
      </p:sp>
      <p:sp>
        <p:nvSpPr>
          <p:cNvPr id="101" name="Google Shape;101;p19"/>
          <p:cNvSpPr txBox="1"/>
          <p:nvPr/>
        </p:nvSpPr>
        <p:spPr>
          <a:xfrm>
            <a:off x="915150" y="1333788"/>
            <a:ext cx="7313700" cy="2986200"/>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sz="1400" b="1" i="0" u="none" strike="noStrike" cap="none">
                <a:solidFill>
                  <a:srgbClr val="000000"/>
                </a:solidFill>
                <a:latin typeface="Arial"/>
                <a:ea typeface="Arial"/>
                <a:cs typeface="Arial"/>
                <a:sym typeface="Arial"/>
              </a:rPr>
              <a:t>SEO Audit:</a:t>
            </a:r>
            <a:r>
              <a:rPr lang="en-GB" sz="1400" b="0" i="0" u="none" strike="noStrike" cap="none">
                <a:solidFill>
                  <a:srgbClr val="000000"/>
                </a:solidFill>
                <a:latin typeface="Arial"/>
                <a:ea typeface="Arial"/>
                <a:cs typeface="Arial"/>
                <a:sym typeface="Arial"/>
              </a:rPr>
              <a:t> Do an SEO audit of the brands website</a:t>
            </a:r>
            <a:endParaRPr sz="1400" b="0"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GB" sz="1400" b="1" i="0" u="none" strike="noStrike" cap="none">
                <a:solidFill>
                  <a:srgbClr val="000000"/>
                </a:solidFill>
                <a:latin typeface="Arial"/>
                <a:ea typeface="Arial"/>
                <a:cs typeface="Arial"/>
                <a:sym typeface="Arial"/>
              </a:rPr>
              <a:t>Keyword Research:</a:t>
            </a:r>
            <a:r>
              <a:rPr lang="en-GB" sz="1400" b="0" i="0" u="none" strike="noStrike" cap="none">
                <a:solidFill>
                  <a:srgbClr val="000000"/>
                </a:solidFill>
                <a:latin typeface="Arial"/>
                <a:ea typeface="Arial"/>
                <a:cs typeface="Arial"/>
                <a:sym typeface="Arial"/>
              </a:rPr>
              <a:t> Define Research Objectives, Brainstorm Seed Keywords, Utilize Keyword Research Tools (SEMrush or Moz Keyword Explorer),Analyze Competitor Keywords, Long-tail Keyword Exploration (specific, longer phrases) that align with the research objectives and have lower competition but higher conversion potential.</a:t>
            </a:r>
            <a:endParaRPr sz="1400" b="0"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GB" sz="1400" b="1" i="0" u="none" strike="noStrike" cap="none">
                <a:solidFill>
                  <a:srgbClr val="000000"/>
                </a:solidFill>
                <a:latin typeface="Arial"/>
                <a:ea typeface="Arial"/>
                <a:cs typeface="Arial"/>
                <a:sym typeface="Arial"/>
              </a:rPr>
              <a:t>On page Optimization: </a:t>
            </a:r>
            <a:r>
              <a:rPr lang="en-GB" sz="1400" b="0" i="0" u="none" strike="noStrike" cap="none">
                <a:solidFill>
                  <a:srgbClr val="000000"/>
                </a:solidFill>
                <a:latin typeface="Arial"/>
                <a:ea typeface="Arial"/>
                <a:cs typeface="Arial"/>
                <a:sym typeface="Arial"/>
              </a:rPr>
              <a:t>Meta Tag optimization &amp; content optimization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000000"/>
                </a:solidFill>
                <a:latin typeface="Arial"/>
                <a:ea typeface="Arial"/>
                <a:cs typeface="Arial"/>
                <a:sym typeface="Arial"/>
              </a:rPr>
              <a:t>Reflect on the process of conducting keyword research and the SEO recommendations provided.</a:t>
            </a:r>
            <a:endParaRPr sz="1400" b="0" i="0" u="none" strike="noStrike" cap="none">
              <a:solidFill>
                <a:srgbClr val="000000"/>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000000"/>
                </a:solidFill>
                <a:latin typeface="Arial"/>
                <a:ea typeface="Arial"/>
                <a:cs typeface="Arial"/>
                <a:sym typeface="Arial"/>
              </a:rPr>
              <a:t>Document the challenges faced during the research and analysis phase, as well as the key insights gained from the keyword research process.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3445A4B-A745-D68D-79A1-867036DD1DBA}"/>
              </a:ext>
            </a:extLst>
          </p:cNvPr>
          <p:cNvPicPr>
            <a:picLocks noChangeAspect="1"/>
          </p:cNvPicPr>
          <p:nvPr/>
        </p:nvPicPr>
        <p:blipFill>
          <a:blip r:embed="rId2"/>
          <a:stretch>
            <a:fillRect/>
          </a:stretch>
        </p:blipFill>
        <p:spPr>
          <a:xfrm>
            <a:off x="473304" y="403653"/>
            <a:ext cx="7999683" cy="4489622"/>
          </a:xfrm>
          <a:prstGeom prst="rect">
            <a:avLst/>
          </a:prstGeom>
        </p:spPr>
      </p:pic>
      <p:sp>
        <p:nvSpPr>
          <p:cNvPr id="8" name="TextBox 7">
            <a:extLst>
              <a:ext uri="{FF2B5EF4-FFF2-40B4-BE49-F238E27FC236}">
                <a16:creationId xmlns:a16="http://schemas.microsoft.com/office/drawing/2014/main" id="{9F8F8FDB-C7C8-ED02-23D9-D1BAC9BB53F7}"/>
              </a:ext>
            </a:extLst>
          </p:cNvPr>
          <p:cNvSpPr txBox="1"/>
          <p:nvPr/>
        </p:nvSpPr>
        <p:spPr>
          <a:xfrm>
            <a:off x="383059" y="96336"/>
            <a:ext cx="4572000" cy="307777"/>
          </a:xfrm>
          <a:prstGeom prst="rect">
            <a:avLst/>
          </a:prstGeom>
          <a:noFill/>
        </p:spPr>
        <p:txBody>
          <a:bodyPr wrap="square">
            <a:spAutoFit/>
          </a:bodyPr>
          <a:lstStyle/>
          <a:p>
            <a:r>
              <a:rPr lang="en-GB" b="1" dirty="0"/>
              <a:t>SEO Audit </a:t>
            </a:r>
            <a:endParaRPr lang="en-IN" dirty="0"/>
          </a:p>
        </p:txBody>
      </p:sp>
    </p:spTree>
    <p:extLst>
      <p:ext uri="{BB962C8B-B14F-4D97-AF65-F5344CB8AC3E}">
        <p14:creationId xmlns:p14="http://schemas.microsoft.com/office/powerpoint/2010/main" val="4093613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FF6BC5-2C01-14CC-7902-31BD03251FB3}"/>
              </a:ext>
            </a:extLst>
          </p:cNvPr>
          <p:cNvSpPr txBox="1"/>
          <p:nvPr/>
        </p:nvSpPr>
        <p:spPr>
          <a:xfrm>
            <a:off x="133607" y="134436"/>
            <a:ext cx="8587946" cy="1600438"/>
          </a:xfrm>
          <a:prstGeom prst="rect">
            <a:avLst/>
          </a:prstGeom>
          <a:noFill/>
        </p:spPr>
        <p:txBody>
          <a:bodyPr wrap="square">
            <a:spAutoFit/>
          </a:bodyPr>
          <a:lstStyle/>
          <a:p>
            <a:r>
              <a:rPr lang="en-GB" b="1" dirty="0"/>
              <a:t>Research Objectives </a:t>
            </a:r>
            <a:r>
              <a:rPr lang="en-IN" dirty="0"/>
              <a:t>"To conduct a comprehensive market analysis and consumer research to gain insights into the evolving electrical appliances and consumer electronics industry in India. The research aims to identify emerging trends, understand customer preferences, and assess the competitive landscape. The findings will help Havells India Ltd to strategically position its product offerings, develop innovative solutions, and strengthen its market presence while maintaining customer satisfaction and brand loyalty</a:t>
            </a:r>
          </a:p>
          <a:p>
            <a:endParaRPr lang="en-IN" dirty="0"/>
          </a:p>
          <a:p>
            <a:r>
              <a:rPr lang="en-IN" b="1" dirty="0"/>
              <a:t>Long Tail Keywords</a:t>
            </a:r>
          </a:p>
        </p:txBody>
      </p:sp>
      <p:graphicFrame>
        <p:nvGraphicFramePr>
          <p:cNvPr id="6" name="Table 6">
            <a:extLst>
              <a:ext uri="{FF2B5EF4-FFF2-40B4-BE49-F238E27FC236}">
                <a16:creationId xmlns:a16="http://schemas.microsoft.com/office/drawing/2014/main" id="{F5C9C510-1B28-BFED-D07C-0CED78D617E6}"/>
              </a:ext>
            </a:extLst>
          </p:cNvPr>
          <p:cNvGraphicFramePr>
            <a:graphicFrameLocks noGrp="1"/>
          </p:cNvGraphicFramePr>
          <p:nvPr/>
        </p:nvGraphicFramePr>
        <p:xfrm>
          <a:off x="1228725" y="1774298"/>
          <a:ext cx="6096000" cy="3313614"/>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val="3840643159"/>
                    </a:ext>
                  </a:extLst>
                </a:gridCol>
              </a:tblGrid>
              <a:tr h="344325">
                <a:tc>
                  <a:txBody>
                    <a:bodyPr/>
                    <a:lstStyle/>
                    <a:p>
                      <a:pPr fontAlgn="b"/>
                      <a:r>
                        <a:rPr lang="en-IN" b="1" dirty="0">
                          <a:effectLst/>
                        </a:rPr>
                        <a:t>Long Tail Keywords</a:t>
                      </a:r>
                    </a:p>
                  </a:txBody>
                  <a:tcPr anchor="b"/>
                </a:tc>
                <a:extLst>
                  <a:ext uri="{0D108BD9-81ED-4DB2-BD59-A6C34878D82A}">
                    <a16:rowId xmlns:a16="http://schemas.microsoft.com/office/drawing/2014/main" val="1290951468"/>
                  </a:ext>
                </a:extLst>
              </a:tr>
              <a:tr h="329921">
                <a:tc>
                  <a:txBody>
                    <a:bodyPr/>
                    <a:lstStyle/>
                    <a:p>
                      <a:pPr fontAlgn="base"/>
                      <a:r>
                        <a:rPr lang="en-US">
                          <a:effectLst/>
                        </a:rPr>
                        <a:t>"Havells ceiling fans for large rooms"</a:t>
                      </a:r>
                    </a:p>
                  </a:txBody>
                  <a:tcPr anchor="ctr"/>
                </a:tc>
                <a:extLst>
                  <a:ext uri="{0D108BD9-81ED-4DB2-BD59-A6C34878D82A}">
                    <a16:rowId xmlns:a16="http://schemas.microsoft.com/office/drawing/2014/main" val="979268524"/>
                  </a:ext>
                </a:extLst>
              </a:tr>
              <a:tr h="329921">
                <a:tc>
                  <a:txBody>
                    <a:bodyPr/>
                    <a:lstStyle/>
                    <a:p>
                      <a:pPr fontAlgn="base"/>
                      <a:r>
                        <a:rPr lang="en-IN">
                          <a:effectLst/>
                        </a:rPr>
                        <a:t>"Havells energy-efficient LED bulbs"</a:t>
                      </a:r>
                    </a:p>
                  </a:txBody>
                  <a:tcPr anchor="ctr"/>
                </a:tc>
                <a:extLst>
                  <a:ext uri="{0D108BD9-81ED-4DB2-BD59-A6C34878D82A}">
                    <a16:rowId xmlns:a16="http://schemas.microsoft.com/office/drawing/2014/main" val="1209648034"/>
                  </a:ext>
                </a:extLst>
              </a:tr>
              <a:tr h="329921">
                <a:tc>
                  <a:txBody>
                    <a:bodyPr/>
                    <a:lstStyle/>
                    <a:p>
                      <a:pPr fontAlgn="base"/>
                      <a:r>
                        <a:rPr lang="en-US" dirty="0">
                          <a:effectLst/>
                        </a:rPr>
                        <a:t>"Best Havells water heaters under 6000"</a:t>
                      </a:r>
                    </a:p>
                  </a:txBody>
                  <a:tcPr anchor="ctr"/>
                </a:tc>
                <a:extLst>
                  <a:ext uri="{0D108BD9-81ED-4DB2-BD59-A6C34878D82A}">
                    <a16:rowId xmlns:a16="http://schemas.microsoft.com/office/drawing/2014/main" val="1356445877"/>
                  </a:ext>
                </a:extLst>
              </a:tr>
              <a:tr h="329921">
                <a:tc>
                  <a:txBody>
                    <a:bodyPr/>
                    <a:lstStyle/>
                    <a:p>
                      <a:pPr fontAlgn="base"/>
                      <a:r>
                        <a:rPr lang="en-US">
                          <a:effectLst/>
                        </a:rPr>
                        <a:t>"Havells smart switches for home automation"</a:t>
                      </a:r>
                    </a:p>
                  </a:txBody>
                  <a:tcPr anchor="ctr"/>
                </a:tc>
                <a:extLst>
                  <a:ext uri="{0D108BD9-81ED-4DB2-BD59-A6C34878D82A}">
                    <a16:rowId xmlns:a16="http://schemas.microsoft.com/office/drawing/2014/main" val="1672678509"/>
                  </a:ext>
                </a:extLst>
              </a:tr>
              <a:tr h="329921">
                <a:tc>
                  <a:txBody>
                    <a:bodyPr/>
                    <a:lstStyle/>
                    <a:p>
                      <a:pPr fontAlgn="base"/>
                      <a:r>
                        <a:rPr lang="en-IN" dirty="0">
                          <a:effectLst/>
                        </a:rPr>
                        <a:t>"Havells premium decorative lights"</a:t>
                      </a:r>
                    </a:p>
                  </a:txBody>
                  <a:tcPr anchor="ctr"/>
                </a:tc>
                <a:extLst>
                  <a:ext uri="{0D108BD9-81ED-4DB2-BD59-A6C34878D82A}">
                    <a16:rowId xmlns:a16="http://schemas.microsoft.com/office/drawing/2014/main" val="1238108779"/>
                  </a:ext>
                </a:extLst>
              </a:tr>
              <a:tr h="329921">
                <a:tc>
                  <a:txBody>
                    <a:bodyPr/>
                    <a:lstStyle/>
                    <a:p>
                      <a:pPr fontAlgn="base"/>
                      <a:r>
                        <a:rPr lang="en-US">
                          <a:effectLst/>
                        </a:rPr>
                        <a:t>"Havells kitchen appliances for small spaces"</a:t>
                      </a:r>
                    </a:p>
                  </a:txBody>
                  <a:tcPr anchor="ctr"/>
                </a:tc>
                <a:extLst>
                  <a:ext uri="{0D108BD9-81ED-4DB2-BD59-A6C34878D82A}">
                    <a16:rowId xmlns:a16="http://schemas.microsoft.com/office/drawing/2014/main" val="1843438960"/>
                  </a:ext>
                </a:extLst>
              </a:tr>
              <a:tr h="329921">
                <a:tc>
                  <a:txBody>
                    <a:bodyPr/>
                    <a:lstStyle/>
                    <a:p>
                      <a:pPr fontAlgn="base"/>
                      <a:r>
                        <a:rPr lang="en-IN" dirty="0">
                          <a:effectLst/>
                        </a:rPr>
                        <a:t>"Havells high-speed pedestal fans"</a:t>
                      </a:r>
                    </a:p>
                  </a:txBody>
                  <a:tcPr anchor="ctr"/>
                </a:tc>
                <a:extLst>
                  <a:ext uri="{0D108BD9-81ED-4DB2-BD59-A6C34878D82A}">
                    <a16:rowId xmlns:a16="http://schemas.microsoft.com/office/drawing/2014/main" val="3798335904"/>
                  </a:ext>
                </a:extLst>
              </a:tr>
              <a:tr h="329921">
                <a:tc>
                  <a:txBody>
                    <a:bodyPr/>
                    <a:lstStyle/>
                    <a:p>
                      <a:pPr fontAlgn="base"/>
                      <a:r>
                        <a:rPr lang="en-US">
                          <a:effectLst/>
                        </a:rPr>
                        <a:t>"Review of Havells RO water purifiers"</a:t>
                      </a:r>
                    </a:p>
                  </a:txBody>
                  <a:tcPr anchor="ctr"/>
                </a:tc>
                <a:extLst>
                  <a:ext uri="{0D108BD9-81ED-4DB2-BD59-A6C34878D82A}">
                    <a16:rowId xmlns:a16="http://schemas.microsoft.com/office/drawing/2014/main" val="861453199"/>
                  </a:ext>
                </a:extLst>
              </a:tr>
              <a:tr h="329921">
                <a:tc>
                  <a:txBody>
                    <a:bodyPr/>
                    <a:lstStyle/>
                    <a:p>
                      <a:pPr fontAlgn="base"/>
                      <a:r>
                        <a:rPr lang="en-US" dirty="0">
                          <a:effectLst/>
                        </a:rPr>
                        <a:t>"Havells inverter ACs for coastal areas"</a:t>
                      </a:r>
                    </a:p>
                  </a:txBody>
                  <a:tcPr anchor="ctr"/>
                </a:tc>
                <a:extLst>
                  <a:ext uri="{0D108BD9-81ED-4DB2-BD59-A6C34878D82A}">
                    <a16:rowId xmlns:a16="http://schemas.microsoft.com/office/drawing/2014/main" val="72000528"/>
                  </a:ext>
                </a:extLst>
              </a:tr>
            </a:tbl>
          </a:graphicData>
        </a:graphic>
      </p:graphicFrame>
    </p:spTree>
    <p:extLst>
      <p:ext uri="{BB962C8B-B14F-4D97-AF65-F5344CB8AC3E}">
        <p14:creationId xmlns:p14="http://schemas.microsoft.com/office/powerpoint/2010/main" val="41551876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07D3E1E-0F0D-CCC8-1CC5-8F538A6D9E57}"/>
              </a:ext>
            </a:extLst>
          </p:cNvPr>
          <p:cNvSpPr txBox="1"/>
          <p:nvPr/>
        </p:nvSpPr>
        <p:spPr>
          <a:xfrm>
            <a:off x="863469" y="78090"/>
            <a:ext cx="3778513" cy="307777"/>
          </a:xfrm>
          <a:prstGeom prst="rect">
            <a:avLst/>
          </a:prstGeom>
          <a:noFill/>
        </p:spPr>
        <p:txBody>
          <a:bodyPr wrap="square">
            <a:spAutoFit/>
          </a:bodyPr>
          <a:lstStyle/>
          <a:p>
            <a:r>
              <a:rPr lang="en-GB" b="1" dirty="0"/>
              <a:t>Seed Keywords</a:t>
            </a:r>
            <a:endParaRPr lang="en-IN" b="1" dirty="0"/>
          </a:p>
        </p:txBody>
      </p:sp>
      <p:graphicFrame>
        <p:nvGraphicFramePr>
          <p:cNvPr id="4" name="Table 4">
            <a:extLst>
              <a:ext uri="{FF2B5EF4-FFF2-40B4-BE49-F238E27FC236}">
                <a16:creationId xmlns:a16="http://schemas.microsoft.com/office/drawing/2014/main" id="{A53D6E8A-BEAB-6B49-7774-831E2F66B6AE}"/>
              </a:ext>
            </a:extLst>
          </p:cNvPr>
          <p:cNvGraphicFramePr>
            <a:graphicFrameLocks noGrp="1"/>
          </p:cNvGraphicFramePr>
          <p:nvPr/>
        </p:nvGraphicFramePr>
        <p:xfrm>
          <a:off x="971550" y="496789"/>
          <a:ext cx="7362825" cy="4414732"/>
        </p:xfrm>
        <a:graphic>
          <a:graphicData uri="http://schemas.openxmlformats.org/drawingml/2006/table">
            <a:tbl>
              <a:tblPr firstRow="1" bandRow="1">
                <a:tableStyleId>{5C22544A-7EE6-4342-B048-85BDC9FD1C3A}</a:tableStyleId>
              </a:tblPr>
              <a:tblGrid>
                <a:gridCol w="7362825">
                  <a:extLst>
                    <a:ext uri="{9D8B030D-6E8A-4147-A177-3AD203B41FA5}">
                      <a16:colId xmlns:a16="http://schemas.microsoft.com/office/drawing/2014/main" val="1310812812"/>
                    </a:ext>
                  </a:extLst>
                </a:gridCol>
              </a:tblGrid>
              <a:tr h="315338">
                <a:tc>
                  <a:txBody>
                    <a:bodyPr/>
                    <a:lstStyle/>
                    <a:p>
                      <a:pPr fontAlgn="b"/>
                      <a:r>
                        <a:rPr lang="en-IN" b="1" dirty="0">
                          <a:effectLst/>
                        </a:rPr>
                        <a:t>Seed Keywords</a:t>
                      </a:r>
                    </a:p>
                  </a:txBody>
                  <a:tcPr anchor="b"/>
                </a:tc>
                <a:extLst>
                  <a:ext uri="{0D108BD9-81ED-4DB2-BD59-A6C34878D82A}">
                    <a16:rowId xmlns:a16="http://schemas.microsoft.com/office/drawing/2014/main" val="1712698337"/>
                  </a:ext>
                </a:extLst>
              </a:tr>
              <a:tr h="315338">
                <a:tc>
                  <a:txBody>
                    <a:bodyPr/>
                    <a:lstStyle/>
                    <a:p>
                      <a:pPr fontAlgn="base"/>
                      <a:r>
                        <a:rPr lang="en-IN" dirty="0">
                          <a:effectLst/>
                        </a:rPr>
                        <a:t>Havells products</a:t>
                      </a:r>
                    </a:p>
                  </a:txBody>
                  <a:tcPr anchor="ctr"/>
                </a:tc>
                <a:extLst>
                  <a:ext uri="{0D108BD9-81ED-4DB2-BD59-A6C34878D82A}">
                    <a16:rowId xmlns:a16="http://schemas.microsoft.com/office/drawing/2014/main" val="2818896847"/>
                  </a:ext>
                </a:extLst>
              </a:tr>
              <a:tr h="315338">
                <a:tc>
                  <a:txBody>
                    <a:bodyPr/>
                    <a:lstStyle/>
                    <a:p>
                      <a:pPr fontAlgn="base"/>
                      <a:r>
                        <a:rPr lang="en-IN">
                          <a:effectLst/>
                        </a:rPr>
                        <a:t>Havells electrical appliances</a:t>
                      </a:r>
                    </a:p>
                  </a:txBody>
                  <a:tcPr anchor="ctr"/>
                </a:tc>
                <a:extLst>
                  <a:ext uri="{0D108BD9-81ED-4DB2-BD59-A6C34878D82A}">
                    <a16:rowId xmlns:a16="http://schemas.microsoft.com/office/drawing/2014/main" val="2347421910"/>
                  </a:ext>
                </a:extLst>
              </a:tr>
              <a:tr h="315338">
                <a:tc>
                  <a:txBody>
                    <a:bodyPr/>
                    <a:lstStyle/>
                    <a:p>
                      <a:pPr fontAlgn="base"/>
                      <a:r>
                        <a:rPr lang="en-IN">
                          <a:effectLst/>
                        </a:rPr>
                        <a:t>Havells fans</a:t>
                      </a:r>
                    </a:p>
                  </a:txBody>
                  <a:tcPr anchor="ctr"/>
                </a:tc>
                <a:extLst>
                  <a:ext uri="{0D108BD9-81ED-4DB2-BD59-A6C34878D82A}">
                    <a16:rowId xmlns:a16="http://schemas.microsoft.com/office/drawing/2014/main" val="3648083433"/>
                  </a:ext>
                </a:extLst>
              </a:tr>
              <a:tr h="315338">
                <a:tc>
                  <a:txBody>
                    <a:bodyPr/>
                    <a:lstStyle/>
                    <a:p>
                      <a:pPr fontAlgn="base"/>
                      <a:r>
                        <a:rPr lang="en-IN">
                          <a:effectLst/>
                        </a:rPr>
                        <a:t>Havells lights</a:t>
                      </a:r>
                    </a:p>
                  </a:txBody>
                  <a:tcPr anchor="ctr"/>
                </a:tc>
                <a:extLst>
                  <a:ext uri="{0D108BD9-81ED-4DB2-BD59-A6C34878D82A}">
                    <a16:rowId xmlns:a16="http://schemas.microsoft.com/office/drawing/2014/main" val="3901004506"/>
                  </a:ext>
                </a:extLst>
              </a:tr>
              <a:tr h="315338">
                <a:tc>
                  <a:txBody>
                    <a:bodyPr/>
                    <a:lstStyle/>
                    <a:p>
                      <a:pPr fontAlgn="base"/>
                      <a:r>
                        <a:rPr lang="en-IN">
                          <a:effectLst/>
                        </a:rPr>
                        <a:t>Havells switches</a:t>
                      </a:r>
                    </a:p>
                  </a:txBody>
                  <a:tcPr anchor="ctr"/>
                </a:tc>
                <a:extLst>
                  <a:ext uri="{0D108BD9-81ED-4DB2-BD59-A6C34878D82A}">
                    <a16:rowId xmlns:a16="http://schemas.microsoft.com/office/drawing/2014/main" val="2695769712"/>
                  </a:ext>
                </a:extLst>
              </a:tr>
              <a:tr h="315338">
                <a:tc>
                  <a:txBody>
                    <a:bodyPr/>
                    <a:lstStyle/>
                    <a:p>
                      <a:pPr fontAlgn="base"/>
                      <a:r>
                        <a:rPr lang="en-IN">
                          <a:effectLst/>
                        </a:rPr>
                        <a:t>Havells LED bulbs</a:t>
                      </a:r>
                    </a:p>
                  </a:txBody>
                  <a:tcPr anchor="ctr"/>
                </a:tc>
                <a:extLst>
                  <a:ext uri="{0D108BD9-81ED-4DB2-BD59-A6C34878D82A}">
                    <a16:rowId xmlns:a16="http://schemas.microsoft.com/office/drawing/2014/main" val="1935284336"/>
                  </a:ext>
                </a:extLst>
              </a:tr>
              <a:tr h="315338">
                <a:tc>
                  <a:txBody>
                    <a:bodyPr/>
                    <a:lstStyle/>
                    <a:p>
                      <a:pPr fontAlgn="base"/>
                      <a:r>
                        <a:rPr lang="en-IN">
                          <a:effectLst/>
                        </a:rPr>
                        <a:t>Havells water heaters</a:t>
                      </a:r>
                    </a:p>
                  </a:txBody>
                  <a:tcPr anchor="ctr"/>
                </a:tc>
                <a:extLst>
                  <a:ext uri="{0D108BD9-81ED-4DB2-BD59-A6C34878D82A}">
                    <a16:rowId xmlns:a16="http://schemas.microsoft.com/office/drawing/2014/main" val="1212007406"/>
                  </a:ext>
                </a:extLst>
              </a:tr>
              <a:tr h="315338">
                <a:tc>
                  <a:txBody>
                    <a:bodyPr/>
                    <a:lstStyle/>
                    <a:p>
                      <a:pPr fontAlgn="base"/>
                      <a:r>
                        <a:rPr lang="en-IN">
                          <a:effectLst/>
                        </a:rPr>
                        <a:t>Havells air purifiers</a:t>
                      </a:r>
                    </a:p>
                  </a:txBody>
                  <a:tcPr anchor="ctr"/>
                </a:tc>
                <a:extLst>
                  <a:ext uri="{0D108BD9-81ED-4DB2-BD59-A6C34878D82A}">
                    <a16:rowId xmlns:a16="http://schemas.microsoft.com/office/drawing/2014/main" val="486709222"/>
                  </a:ext>
                </a:extLst>
              </a:tr>
              <a:tr h="315338">
                <a:tc>
                  <a:txBody>
                    <a:bodyPr/>
                    <a:lstStyle/>
                    <a:p>
                      <a:pPr fontAlgn="base"/>
                      <a:r>
                        <a:rPr lang="en-IN">
                          <a:effectLst/>
                        </a:rPr>
                        <a:t>Havells kitchen appliances</a:t>
                      </a:r>
                    </a:p>
                  </a:txBody>
                  <a:tcPr anchor="ctr"/>
                </a:tc>
                <a:extLst>
                  <a:ext uri="{0D108BD9-81ED-4DB2-BD59-A6C34878D82A}">
                    <a16:rowId xmlns:a16="http://schemas.microsoft.com/office/drawing/2014/main" val="3616000991"/>
                  </a:ext>
                </a:extLst>
              </a:tr>
              <a:tr h="315338">
                <a:tc>
                  <a:txBody>
                    <a:bodyPr/>
                    <a:lstStyle/>
                    <a:p>
                      <a:pPr fontAlgn="base"/>
                      <a:r>
                        <a:rPr lang="en-IN" dirty="0">
                          <a:effectLst/>
                        </a:rPr>
                        <a:t>Havells air conditioners</a:t>
                      </a:r>
                    </a:p>
                  </a:txBody>
                  <a:tcPr anchor="ctr"/>
                </a:tc>
                <a:extLst>
                  <a:ext uri="{0D108BD9-81ED-4DB2-BD59-A6C34878D82A}">
                    <a16:rowId xmlns:a16="http://schemas.microsoft.com/office/drawing/2014/main" val="2119784928"/>
                  </a:ext>
                </a:extLst>
              </a:tr>
              <a:tr h="315338">
                <a:tc>
                  <a:txBody>
                    <a:bodyPr/>
                    <a:lstStyle/>
                    <a:p>
                      <a:pPr fontAlgn="base"/>
                      <a:r>
                        <a:rPr lang="en-IN">
                          <a:effectLst/>
                        </a:rPr>
                        <a:t>Havells exhaust fans</a:t>
                      </a:r>
                    </a:p>
                  </a:txBody>
                  <a:tcPr anchor="ctr"/>
                </a:tc>
                <a:extLst>
                  <a:ext uri="{0D108BD9-81ED-4DB2-BD59-A6C34878D82A}">
                    <a16:rowId xmlns:a16="http://schemas.microsoft.com/office/drawing/2014/main" val="2515281278"/>
                  </a:ext>
                </a:extLst>
              </a:tr>
              <a:tr h="315338">
                <a:tc>
                  <a:txBody>
                    <a:bodyPr/>
                    <a:lstStyle/>
                    <a:p>
                      <a:pPr fontAlgn="base"/>
                      <a:r>
                        <a:rPr lang="en-IN" dirty="0">
                          <a:effectLst/>
                        </a:rPr>
                        <a:t>Havells smart home products</a:t>
                      </a:r>
                    </a:p>
                  </a:txBody>
                  <a:tcPr anchor="ctr"/>
                </a:tc>
                <a:extLst>
                  <a:ext uri="{0D108BD9-81ED-4DB2-BD59-A6C34878D82A}">
                    <a16:rowId xmlns:a16="http://schemas.microsoft.com/office/drawing/2014/main" val="2949473629"/>
                  </a:ext>
                </a:extLst>
              </a:tr>
              <a:tr h="315338">
                <a:tc>
                  <a:txBody>
                    <a:bodyPr/>
                    <a:lstStyle/>
                    <a:p>
                      <a:pPr fontAlgn="base"/>
                      <a:r>
                        <a:rPr lang="en-IN" dirty="0">
                          <a:effectLst/>
                        </a:rPr>
                        <a:t>Havells electrical accessories</a:t>
                      </a:r>
                    </a:p>
                  </a:txBody>
                  <a:tcPr anchor="ctr"/>
                </a:tc>
                <a:extLst>
                  <a:ext uri="{0D108BD9-81ED-4DB2-BD59-A6C34878D82A}">
                    <a16:rowId xmlns:a16="http://schemas.microsoft.com/office/drawing/2014/main" val="2308076841"/>
                  </a:ext>
                </a:extLst>
              </a:tr>
            </a:tbl>
          </a:graphicData>
        </a:graphic>
      </p:graphicFrame>
    </p:spTree>
    <p:extLst>
      <p:ext uri="{BB962C8B-B14F-4D97-AF65-F5344CB8AC3E}">
        <p14:creationId xmlns:p14="http://schemas.microsoft.com/office/powerpoint/2010/main" val="232887847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TotalTime>
  <Words>3483</Words>
  <Application>Microsoft Office PowerPoint</Application>
  <PresentationFormat>On-screen Show (16:9)</PresentationFormat>
  <Paragraphs>333</Paragraphs>
  <Slides>36</Slides>
  <Notes>29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36</vt:i4>
      </vt:variant>
    </vt:vector>
  </HeadingPairs>
  <TitlesOfParts>
    <vt:vector size="39" baseType="lpstr">
      <vt:lpstr>Arial</vt:lpstr>
      <vt:lpstr>Söhne</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Keyword research of havells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Poster Designs using Canva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NANDADATTA BURI</cp:lastModifiedBy>
  <cp:revision>1</cp:revision>
  <dcterms:modified xsi:type="dcterms:W3CDTF">2023-07-22T09:47:01Z</dcterms:modified>
</cp:coreProperties>
</file>